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316" r:id="rId2"/>
    <p:sldId id="385" r:id="rId3"/>
    <p:sldId id="337" r:id="rId4"/>
    <p:sldId id="364" r:id="rId5"/>
    <p:sldId id="386" r:id="rId6"/>
    <p:sldId id="392" r:id="rId7"/>
    <p:sldId id="393" r:id="rId8"/>
    <p:sldId id="394" r:id="rId9"/>
    <p:sldId id="387" r:id="rId10"/>
    <p:sldId id="388" r:id="rId11"/>
    <p:sldId id="389" r:id="rId12"/>
    <p:sldId id="390" r:id="rId13"/>
    <p:sldId id="391" r:id="rId14"/>
    <p:sldId id="295" r:id="rId15"/>
    <p:sldId id="296" r:id="rId16"/>
    <p:sldId id="282" r:id="rId17"/>
    <p:sldId id="285" r:id="rId18"/>
    <p:sldId id="308" r:id="rId19"/>
    <p:sldId id="297" r:id="rId20"/>
    <p:sldId id="314" r:id="rId21"/>
    <p:sldId id="310" r:id="rId22"/>
    <p:sldId id="311" r:id="rId23"/>
    <p:sldId id="315" r:id="rId24"/>
    <p:sldId id="396" r:id="rId25"/>
    <p:sldId id="397" r:id="rId26"/>
    <p:sldId id="398" r:id="rId27"/>
    <p:sldId id="399" r:id="rId28"/>
    <p:sldId id="328" r:id="rId29"/>
    <p:sldId id="325" r:id="rId30"/>
    <p:sldId id="326" r:id="rId31"/>
    <p:sldId id="327" r:id="rId32"/>
    <p:sldId id="401" r:id="rId33"/>
    <p:sldId id="402" r:id="rId34"/>
    <p:sldId id="400" r:id="rId35"/>
    <p:sldId id="351" r:id="rId36"/>
    <p:sldId id="26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56" autoAdjust="0"/>
    <p:restoredTop sz="68877" autoAdjust="0"/>
  </p:normalViewPr>
  <p:slideViewPr>
    <p:cSldViewPr snapToGrid="0">
      <p:cViewPr varScale="1">
        <p:scale>
          <a:sx n="50" d="100"/>
          <a:sy n="50" d="100"/>
        </p:scale>
        <p:origin x="21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9E8206-BF22-46DB-B37F-CC7DBB9FEB19}" type="datetimeFigureOut">
              <a:rPr lang="en-US" smtClean="0"/>
              <a:t>4/28/2024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3FE55-6C78-4DFD-94D1-39CB793ED5F3}" type="slidenum">
              <a:rPr lang="en-US" smtClean="0"/>
              <a:t>‹#›</a:t>
            </a:fld>
            <a:endParaRPr lang="en-US"/>
          </a:p>
        </p:txBody>
      </p:sp>
    </p:spTree>
    <p:extLst>
      <p:ext uri="{BB962C8B-B14F-4D97-AF65-F5344CB8AC3E}">
        <p14:creationId xmlns:p14="http://schemas.microsoft.com/office/powerpoint/2010/main" val="206016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ama.org/pages/what-is-digital-marketin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webfx.com/social-media/glossary/what-is-social-media-marketin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proutsocial.com/insights/author/kiranshahid/"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hbr.org/2020/01/when-data-creates-competitive-advantag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leavitt.com/leavittpacific/docs/Newsletter_Crisis-Management_AlexMiller.pdf"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sproutsocial.com/insights/social-media-monitoring/"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agilitypr.com/pr-news/author/dipenvisavadiya/"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hubspot.com/free-ebook-99-tools-to-generate-leads-with-social-media/?hubs_post=blog.hubspot.com/blog/tabid/6307/bid/19614/how-to-deal-with-negative-nancy-s-comments-in-social-media.aspx&amp;hubs_post-cta=social%20media%20&amp;_ga=2.152093689.1969594791.1651853151-113259618.165185315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cdc.gov/coronavirus/2019-ncov/community/office-buildings.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228600" algn="l">
              <a:lnSpc>
                <a:spcPct val="200000"/>
              </a:lnSpc>
              <a:spcBef>
                <a:spcPts val="0"/>
              </a:spcBef>
              <a:spcAft>
                <a:spcPts val="0"/>
              </a:spcAft>
            </a:pPr>
            <a:r>
              <a:rPr lang="en-US" dirty="0"/>
              <a:t>After 8 weeks, the U.S. Park Southeast developed a marketing plan </a:t>
            </a:r>
            <a:r>
              <a:rPr lang="en-US" sz="18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we must pivot our strategy to introduce critical changes:</a:t>
            </a:r>
          </a:p>
          <a:p>
            <a:pPr marL="0" marR="0" indent="228600">
              <a:lnSpc>
                <a:spcPct val="200000"/>
              </a:lnSpc>
              <a:spcBef>
                <a:spcPts val="0"/>
              </a:spcBef>
              <a:spcAft>
                <a:spcPts val="0"/>
              </a:spcAft>
            </a:pPr>
            <a:endParaRPr lang="en-US" sz="1800" dirty="0">
              <a:effectLst/>
              <a:latin typeface="Calibri Light" panose="020F0302020204030204" pitchFamily="34" charset="0"/>
              <a:ea typeface="MS Mincho" panose="02020609040205080304" pitchFamily="49" charset="-128"/>
              <a:cs typeface="Times New Roman" panose="02020603050405020304" pitchFamily="18" charset="0"/>
            </a:endParaRPr>
          </a:p>
          <a:p>
            <a:pPr marL="342900" marR="0" lvl="0" indent="-342900">
              <a:lnSpc>
                <a:spcPct val="200000"/>
              </a:lnSpc>
              <a:spcBef>
                <a:spcPts val="0"/>
              </a:spcBef>
              <a:spcAft>
                <a:spcPts val="0"/>
              </a:spcAft>
              <a:buFont typeface="+mj-lt"/>
              <a:buAutoNum type="arabicPeriod"/>
              <a:tabLst>
                <a:tab pos="457200" algn="l"/>
              </a:tabLst>
            </a:pPr>
            <a:r>
              <a:rPr lang="en-US" sz="18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Collaborative efforts must focus on proactive crisis management and communication, ensuring we are prepared to address any issues swiftly and transparently(Miller, n.d.).</a:t>
            </a:r>
            <a:endParaRPr lang="en-US" sz="1800" dirty="0">
              <a:solidFill>
                <a:srgbClr val="0D0D0D"/>
              </a:solidFill>
              <a:effectLst/>
              <a:latin typeface="Calibri Light" panose="020F0302020204030204" pitchFamily="34" charset="0"/>
              <a:ea typeface="MS Mincho" panose="02020609040205080304" pitchFamily="49" charset="-128"/>
              <a:cs typeface="Times New Roman" panose="02020603050405020304" pitchFamily="18" charset="0"/>
            </a:endParaRPr>
          </a:p>
          <a:p>
            <a:pPr marL="342900" marR="0" lvl="0" indent="-342900">
              <a:lnSpc>
                <a:spcPct val="200000"/>
              </a:lnSpc>
              <a:spcBef>
                <a:spcPts val="0"/>
              </a:spcBef>
              <a:spcAft>
                <a:spcPts val="0"/>
              </a:spcAft>
              <a:buFont typeface="+mj-lt"/>
              <a:buAutoNum type="arabicPeriod"/>
              <a:tabLst>
                <a:tab pos="457200" algn="l"/>
              </a:tabLst>
            </a:pPr>
            <a:r>
              <a:rPr lang="en-US" sz="18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Enhance our social media monitoring and response strategies to manage online conversations and sentiment effectively(Chen, 2020).</a:t>
            </a:r>
            <a:endParaRPr lang="en-US" sz="1800" dirty="0">
              <a:solidFill>
                <a:srgbClr val="0D0D0D"/>
              </a:solidFill>
              <a:effectLst/>
              <a:latin typeface="Calibri Light" panose="020F0302020204030204" pitchFamily="34" charset="0"/>
              <a:ea typeface="MS Mincho" panose="02020609040205080304" pitchFamily="49" charset="-128"/>
              <a:cs typeface="Times New Roman" panose="02020603050405020304" pitchFamily="18" charset="0"/>
            </a:endParaRPr>
          </a:p>
          <a:p>
            <a:pPr marL="342900" marR="0" lvl="0" indent="-342900">
              <a:lnSpc>
                <a:spcPct val="200000"/>
              </a:lnSpc>
              <a:spcBef>
                <a:spcPts val="0"/>
              </a:spcBef>
              <a:spcAft>
                <a:spcPts val="0"/>
              </a:spcAft>
              <a:buFont typeface="+mj-lt"/>
              <a:buAutoNum type="arabicPeriod"/>
              <a:tabLst>
                <a:tab pos="457200" algn="l"/>
              </a:tabLst>
            </a:pPr>
            <a:r>
              <a:rPr lang="en-US" sz="18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Strengthen our Corporate Social Responsibility (CSR) communications to highlight our commitment to ethical practices and guest safety. Collaboration across departments is crucial for a cohesive response, aligning messaging, strategies, and action plans.</a:t>
            </a:r>
            <a:endParaRPr lang="en-US" sz="1800" dirty="0">
              <a:solidFill>
                <a:srgbClr val="0D0D0D"/>
              </a:solidFill>
              <a:effectLst/>
              <a:latin typeface="Calibri Light" panose="020F0302020204030204" pitchFamily="34" charset="0"/>
              <a:ea typeface="MS Mincho" panose="02020609040205080304" pitchFamily="49"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3466773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r>
              <a:rPr lang="en-US" b="1" u="sng" dirty="0">
                <a:effectLst/>
              </a:rPr>
              <a:t>Specific Needs</a:t>
            </a:r>
            <a:endParaRPr lang="en-US" u="sng" dirty="0">
              <a:effectLst/>
            </a:endParaRPr>
          </a:p>
          <a:p>
            <a:pPr marL="742950" lvl="1" indent="-285750">
              <a:buFont typeface="+mj-lt"/>
              <a:buAutoNum type="arabicPeriod"/>
            </a:pPr>
            <a:r>
              <a:rPr lang="en-US" dirty="0">
                <a:effectLst/>
              </a:rPr>
              <a:t>Safety Reassurance: Clear communication on safety measures, visible implementation of protocols, and hygiene standards for children 6-18 and teens 15-18 years of age.</a:t>
            </a:r>
          </a:p>
          <a:p>
            <a:pPr marL="742950" lvl="1" indent="-285750">
              <a:buFont typeface="+mj-lt"/>
              <a:buAutoNum type="arabicPeriod"/>
            </a:pPr>
            <a:r>
              <a:rPr lang="en-US" dirty="0">
                <a:effectLst/>
              </a:rPr>
              <a:t>Enjoyable Experiences: Assurance of enjoyable and memorable experiences despite safety measures, innovative offerings, and promotions for families whose annual income of more than </a:t>
            </a:r>
            <a:r>
              <a:rPr lang="en-US" b="1" dirty="0">
                <a:effectLst/>
              </a:rPr>
              <a:t>$75,000 </a:t>
            </a:r>
            <a:r>
              <a:rPr lang="en-US" dirty="0">
                <a:effectLst/>
              </a:rPr>
              <a:t>a year.</a:t>
            </a:r>
          </a:p>
          <a:p>
            <a:pPr marL="742950" lvl="1" indent="-285750">
              <a:buFont typeface="+mj-lt"/>
              <a:buAutoNum type="arabicPeriod"/>
            </a:pPr>
            <a:r>
              <a:rPr lang="en-US" dirty="0">
                <a:effectLst/>
              </a:rPr>
              <a:t>Transparent Communication: Openness about changes, refunds or rescheduling policies, and accessible customer support.</a:t>
            </a:r>
          </a:p>
          <a:p>
            <a:pPr>
              <a:buFont typeface="+mj-lt"/>
              <a:buNone/>
            </a:pPr>
            <a:r>
              <a:rPr lang="en-US" b="1" u="sng" dirty="0">
                <a:effectLst/>
              </a:rPr>
              <a:t>Preferred Communication Channels</a:t>
            </a:r>
            <a:endParaRPr lang="en-US" u="sng" dirty="0">
              <a:effectLst/>
            </a:endParaRPr>
          </a:p>
          <a:p>
            <a:pPr marL="742950" lvl="1" indent="-285750">
              <a:buFont typeface="+mj-lt"/>
              <a:buAutoNum type="arabicPeriod"/>
            </a:pPr>
            <a:r>
              <a:rPr lang="en-US" dirty="0">
                <a:effectLst/>
              </a:rPr>
              <a:t>Social Media: Platforms for announcements, updates, engaging content, and addressing customer queries or concerns.</a:t>
            </a:r>
          </a:p>
          <a:p>
            <a:pPr marL="742950" lvl="1" indent="-285750">
              <a:buFont typeface="+mj-lt"/>
              <a:buAutoNum type="arabicPeriod"/>
            </a:pPr>
            <a:r>
              <a:rPr lang="en-US" dirty="0">
                <a:effectLst/>
              </a:rPr>
              <a:t>Website and App: Information hub for safety guidelines, FAQs, booking options, and interactive features like live chat.</a:t>
            </a:r>
          </a:p>
          <a:p>
            <a:pPr marL="742950" lvl="1" indent="-285750">
              <a:buFont typeface="+mj-lt"/>
              <a:buAutoNum type="arabicPeriod"/>
            </a:pPr>
            <a:r>
              <a:rPr lang="en-US" dirty="0">
                <a:effectLst/>
              </a:rPr>
              <a:t>Email Marketing: Personalized updates, offers, and surveys for feedback and customer engagement.</a:t>
            </a:r>
          </a:p>
          <a:p>
            <a:pPr>
              <a:buFont typeface="+mj-lt"/>
              <a:buNone/>
            </a:pPr>
            <a:r>
              <a:rPr lang="en-US" b="1" u="sng" dirty="0">
                <a:effectLst/>
              </a:rPr>
              <a:t>Expected Impact of Reopening</a:t>
            </a:r>
            <a:endParaRPr lang="en-US" u="sng" dirty="0">
              <a:effectLst/>
            </a:endParaRPr>
          </a:p>
          <a:p>
            <a:pPr marL="742950" lvl="1" indent="-285750">
              <a:buFont typeface="+mj-lt"/>
              <a:buAutoNum type="arabicPeriod"/>
            </a:pPr>
            <a:r>
              <a:rPr lang="en-US" dirty="0">
                <a:effectLst/>
              </a:rPr>
              <a:t>High Impact: Customer trust, satisfaction, loyalty, and positive word-of-mouth.</a:t>
            </a:r>
          </a:p>
          <a:p>
            <a:pPr marL="742950" lvl="1" indent="-285750">
              <a:buFont typeface="+mj-lt"/>
              <a:buAutoNum type="arabicPeriod"/>
            </a:pPr>
            <a:r>
              <a:rPr lang="en-US" dirty="0">
                <a:effectLst/>
              </a:rPr>
              <a:t>Medium Impact: Adaptation to new experiences, potential changes in spending habits, cautious optimism.</a:t>
            </a:r>
          </a:p>
          <a:p>
            <a:pPr marL="742950" lvl="1" indent="-285750">
              <a:buFont typeface="+mj-lt"/>
              <a:buAutoNum type="arabicPeriod"/>
            </a:pPr>
            <a:r>
              <a:rPr lang="en-US" dirty="0">
                <a:effectLst/>
              </a:rPr>
              <a:t>Low Impact: Minimal disruption if communication is clear, and safety measures are effectively communicated and implemented.</a:t>
            </a:r>
          </a:p>
        </p:txBody>
      </p:sp>
      <p:sp>
        <p:nvSpPr>
          <p:cNvPr id="4" name="Slide Number Placeholder 3"/>
          <p:cNvSpPr>
            <a:spLocks noGrp="1"/>
          </p:cNvSpPr>
          <p:nvPr>
            <p:ph type="sldNum" sz="quarter" idx="5"/>
          </p:nvPr>
        </p:nvSpPr>
        <p:spPr/>
        <p:txBody>
          <a:bodyPr/>
          <a:lstStyle/>
          <a:p>
            <a:fld id="{D5939589-3E79-4C82-AA4A-FE78234FAA59}" type="slidenum">
              <a:rPr lang="en-US" smtClean="0"/>
              <a:t>10</a:t>
            </a:fld>
            <a:endParaRPr lang="en-US" dirty="0"/>
          </a:p>
        </p:txBody>
      </p:sp>
    </p:spTree>
    <p:extLst>
      <p:ext uri="{BB962C8B-B14F-4D97-AF65-F5344CB8AC3E}">
        <p14:creationId xmlns:p14="http://schemas.microsoft.com/office/powerpoint/2010/main" val="629922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b="1" dirty="0">
                <a:effectLst/>
              </a:rPr>
              <a:t>Specific Needs</a:t>
            </a:r>
            <a:endParaRPr lang="en-US" dirty="0">
              <a:effectLst/>
            </a:endParaRPr>
          </a:p>
          <a:p>
            <a:pPr marL="742950" lvl="1" indent="-285750">
              <a:buFont typeface="+mj-lt"/>
              <a:buAutoNum type="arabicPeriod"/>
            </a:pPr>
            <a:r>
              <a:rPr lang="en-US" dirty="0">
                <a:effectLst/>
              </a:rPr>
              <a:t>Compliance with Regulations: Adherence to local, state, and federal regulations regarding safety, health, and operational standards.</a:t>
            </a:r>
          </a:p>
          <a:p>
            <a:pPr marL="742950" lvl="1" indent="-285750">
              <a:buFont typeface="+mj-lt"/>
              <a:buAutoNum type="arabicPeriod"/>
            </a:pPr>
            <a:r>
              <a:rPr lang="en-US" dirty="0">
                <a:effectLst/>
              </a:rPr>
              <a:t>Public Safety: Assurance of public safety measures, emergency response plans, and cooperation with authorities.</a:t>
            </a:r>
          </a:p>
          <a:p>
            <a:pPr marL="742950" lvl="1" indent="-285750">
              <a:buFont typeface="+mj-lt"/>
              <a:buAutoNum type="arabicPeriod"/>
            </a:pPr>
            <a:r>
              <a:rPr lang="en-US" dirty="0">
                <a:effectLst/>
              </a:rPr>
              <a:t>Cooperation: Transparency in communication, timely reporting of incidents or changes, and cooperation in inspections or audits.</a:t>
            </a:r>
          </a:p>
          <a:p>
            <a:pPr>
              <a:buFont typeface="+mj-lt"/>
              <a:buAutoNum type="arabicPeriod"/>
            </a:pPr>
            <a:r>
              <a:rPr lang="en-US" b="1" dirty="0">
                <a:effectLst/>
              </a:rPr>
              <a:t>Preferred Communication Channels</a:t>
            </a:r>
            <a:endParaRPr lang="en-US" dirty="0">
              <a:effectLst/>
            </a:endParaRPr>
          </a:p>
          <a:p>
            <a:pPr marL="742950" lvl="1" indent="-285750">
              <a:buFont typeface="+mj-lt"/>
              <a:buAutoNum type="arabicPeriod"/>
            </a:pPr>
            <a:r>
              <a:rPr lang="en-US" dirty="0">
                <a:effectLst/>
              </a:rPr>
              <a:t>Official Correspondence: Formal letters, reports, and documents for regulatory compliance and updates.</a:t>
            </a:r>
          </a:p>
          <a:p>
            <a:pPr marL="742950" lvl="1" indent="-285750">
              <a:buFont typeface="+mj-lt"/>
              <a:buAutoNum type="arabicPeriod"/>
            </a:pPr>
            <a:r>
              <a:rPr lang="en-US" dirty="0">
                <a:effectLst/>
              </a:rPr>
              <a:t>Meetings or Calls: Direct communication with regulatory agencies for clarifications, approvals, and discussions on safety measures.</a:t>
            </a:r>
          </a:p>
          <a:p>
            <a:pPr marL="742950" lvl="1" indent="-285750">
              <a:buFont typeface="+mj-lt"/>
              <a:buAutoNum type="arabicPeriod"/>
            </a:pPr>
            <a:r>
              <a:rPr lang="en-US" dirty="0">
                <a:effectLst/>
              </a:rPr>
              <a:t>Compliance Portals: Online platforms for submitting reports, documentation, and receiving updates on regulatory changes.</a:t>
            </a:r>
          </a:p>
          <a:p>
            <a:pPr>
              <a:buFont typeface="+mj-lt"/>
              <a:buAutoNum type="arabicPeriod"/>
            </a:pPr>
            <a:r>
              <a:rPr lang="en-US" b="1" dirty="0">
                <a:effectLst/>
              </a:rPr>
              <a:t>Expected Impact of Reopening</a:t>
            </a:r>
            <a:endParaRPr lang="en-US" dirty="0">
              <a:effectLst/>
            </a:endParaRPr>
          </a:p>
          <a:p>
            <a:pPr marL="742950" lvl="1" indent="-285750">
              <a:buFont typeface="+mj-lt"/>
              <a:buAutoNum type="arabicPeriod"/>
            </a:pPr>
            <a:r>
              <a:rPr lang="en-US" dirty="0">
                <a:effectLst/>
              </a:rPr>
              <a:t>High Impact: Regulatory compliance, public safety assurances, and positive relationships with authorities.</a:t>
            </a:r>
          </a:p>
          <a:p>
            <a:pPr marL="742950" lvl="1" indent="-285750">
              <a:buFont typeface="+mj-lt"/>
              <a:buAutoNum type="arabicPeriod"/>
            </a:pPr>
            <a:r>
              <a:rPr lang="en-US" dirty="0">
                <a:effectLst/>
              </a:rPr>
              <a:t>Medium Impact: Coordination efforts and potential procedure adjustments based on regulatory feedback.</a:t>
            </a:r>
          </a:p>
          <a:p>
            <a:pPr marL="742950" lvl="1" indent="-285750">
              <a:buFont typeface="+mj-lt"/>
              <a:buAutoNum type="arabicPeriod"/>
            </a:pPr>
            <a:r>
              <a:rPr lang="en-US" dirty="0">
                <a:effectLst/>
              </a:rPr>
              <a:t>Low Impact: There will be minimal disruption if proactive compliance measures are in place and communication with agencies is transparent and timely.</a:t>
            </a:r>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491315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b="1" dirty="0">
                <a:effectLst/>
              </a:rPr>
              <a:t>Marketing:</a:t>
            </a:r>
            <a:r>
              <a:rPr lang="en-US" dirty="0">
                <a:effectLst/>
              </a:rPr>
              <a:t> Develops and implements reopening marketing campaigns, communicates safety measures, manages customer relations, and monitors brand sentiment. They focus on branding , marketing, public relations, advertising, and communications.</a:t>
            </a:r>
          </a:p>
          <a:p>
            <a:pPr>
              <a:buFont typeface="+mj-lt"/>
              <a:buAutoNum type="arabicPeriod"/>
            </a:pPr>
            <a:r>
              <a:rPr lang="en-US" b="1" dirty="0">
                <a:effectLst/>
              </a:rPr>
              <a:t>Operations:</a:t>
            </a:r>
            <a:r>
              <a:rPr lang="en-US" dirty="0">
                <a:effectLst/>
              </a:rPr>
              <a:t> Ensures safety protocols are implemented, manages logistics for reopening, and maintains operational efficiency. They  focus on people, safety and training.</a:t>
            </a:r>
          </a:p>
          <a:p>
            <a:pPr>
              <a:buFont typeface="+mj-lt"/>
              <a:buAutoNum type="arabicPeriod"/>
            </a:pPr>
            <a:r>
              <a:rPr lang="en-US" b="1" dirty="0">
                <a:effectLst/>
              </a:rPr>
              <a:t>Human Resources:</a:t>
            </a:r>
            <a:r>
              <a:rPr lang="en-US" dirty="0">
                <a:effectLst/>
              </a:rPr>
              <a:t> Addresses employee concerns, </a:t>
            </a:r>
            <a:r>
              <a:rPr lang="en-US" dirty="0" err="1">
                <a:effectLst/>
              </a:rPr>
              <a:t>hiring,conducts</a:t>
            </a:r>
            <a:r>
              <a:rPr lang="en-US" dirty="0">
                <a:effectLst/>
              </a:rPr>
              <a:t> training on safety protocols, and fosters a positive work environment.(</a:t>
            </a:r>
            <a:r>
              <a:rPr lang="en-US" dirty="0" err="1">
                <a:effectLst/>
              </a:rPr>
              <a:t>Functionly</a:t>
            </a:r>
            <a:r>
              <a:rPr lang="en-US" dirty="0">
                <a:effectLst/>
              </a:rPr>
              <a:t>, n.d.).</a:t>
            </a:r>
          </a:p>
        </p:txBody>
      </p:sp>
      <p:sp>
        <p:nvSpPr>
          <p:cNvPr id="4" name="Slide Number Placeholder 3"/>
          <p:cNvSpPr>
            <a:spLocks noGrp="1"/>
          </p:cNvSpPr>
          <p:nvPr>
            <p:ph type="sldNum" sz="quarter" idx="5"/>
          </p:nvPr>
        </p:nvSpPr>
        <p:spPr/>
        <p:txBody>
          <a:bodyPr/>
          <a:lstStyle/>
          <a:p>
            <a:fld id="{D5939589-3E79-4C82-AA4A-FE78234FAA59}" type="slidenum">
              <a:rPr lang="en-US" smtClean="0"/>
              <a:t>12</a:t>
            </a:fld>
            <a:endParaRPr lang="en-US" dirty="0"/>
          </a:p>
        </p:txBody>
      </p:sp>
    </p:spTree>
    <p:extLst>
      <p:ext uri="{BB962C8B-B14F-4D97-AF65-F5344CB8AC3E}">
        <p14:creationId xmlns:p14="http://schemas.microsoft.com/office/powerpoint/2010/main" val="234274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effectLst/>
              </a:rPr>
              <a:t>Corporate Social Responsibility (CSR):</a:t>
            </a:r>
            <a:r>
              <a:rPr lang="en-US" dirty="0">
                <a:effectLst/>
              </a:rPr>
              <a:t> Align marketing efforts with TBL and CSR initiatives to enhance brand trust and appeal to socially conscious consumers. </a:t>
            </a:r>
            <a:r>
              <a:rPr lang="en-US" sz="18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Highlighting CSR initiatives related to community support, environmental sustainability, and guest safety will be part of our communication strategy. Blogs, social media campaigns, press releases, CSR reports, and community events will be used to communicate our CSR efforts effectively(Weinger, n.d.).</a:t>
            </a:r>
            <a:endParaRPr lang="en-US" sz="1800" dirty="0">
              <a:effectLst/>
              <a:latin typeface="Calibri Light" panose="020F0302020204030204" pitchFamily="34" charset="0"/>
              <a:ea typeface="MS Mincho" panose="02020609040205080304" pitchFamily="49" charset="-128"/>
              <a:cs typeface="Times New Roman" panose="02020603050405020304" pitchFamily="18" charset="0"/>
            </a:endParaRPr>
          </a:p>
          <a:p>
            <a:pPr>
              <a:buFont typeface="+mj-lt"/>
              <a:buAutoNum type="arabicPeriod"/>
            </a:pPr>
            <a:endParaRPr lang="en-US" dirty="0">
              <a:effectLst/>
            </a:endParaRPr>
          </a:p>
          <a:p>
            <a:pPr>
              <a:buFont typeface="+mj-lt"/>
              <a:buAutoNum type="arabicPeriod"/>
            </a:pPr>
            <a:r>
              <a:rPr lang="en-US" b="1" dirty="0">
                <a:effectLst/>
              </a:rPr>
              <a:t>Critical Stakeholder Engagement:</a:t>
            </a:r>
            <a:r>
              <a:rPr lang="en-US" dirty="0">
                <a:effectLst/>
              </a:rPr>
              <a:t> Involve stakeholders in marketing and communications to ensure transparency and trust.</a:t>
            </a:r>
          </a:p>
          <a:p>
            <a:pPr>
              <a:buFont typeface="+mj-lt"/>
              <a:buAutoNum type="arabicPeriod"/>
            </a:pPr>
            <a:r>
              <a:rPr lang="en-US" b="1" dirty="0">
                <a:effectLst/>
              </a:rPr>
              <a:t>Avoid Unethical Practices:</a:t>
            </a:r>
            <a:r>
              <a:rPr lang="en-US" dirty="0">
                <a:effectLst/>
              </a:rPr>
              <a:t> Clear false advertising, unethical data collection, negative advertising, and pricing strategies to maintain brand integrity and legality(</a:t>
            </a:r>
            <a:r>
              <a:rPr lang="en-US" dirty="0" err="1">
                <a:effectLst/>
              </a:rPr>
              <a:t>Pennstate</a:t>
            </a:r>
            <a:r>
              <a:rPr lang="en-US" dirty="0">
                <a:effectLst/>
              </a:rPr>
              <a:t>, n .d.) . A belief that owners have when they think they are doing right by business. For example, Not converting profit into cash or poor capital management, excessive capital expenditure, thinking they know the customer well, not developing a management team, a customized or bespoke offering(Ireland, 2022).</a:t>
            </a:r>
          </a:p>
          <a:p>
            <a:pPr>
              <a:buFont typeface="+mj-lt"/>
              <a:buAutoNum type="arabicPeriod"/>
            </a:pPr>
            <a:endParaRPr lang="en-US" dirty="0">
              <a:effectLst/>
            </a:endParaRPr>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1717414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14</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As the regional marketing director for a southeastern U.S. theme park, we are crafting a marketing plan for the park's reopening that aligns with your CMO's directives. This plan will be customized for your park and shared with other regional marketing directors for their respective parks.</a:t>
            </a:r>
          </a:p>
          <a:p>
            <a:endParaRPr lang="en-US" dirty="0"/>
          </a:p>
          <a:p>
            <a:r>
              <a:rPr lang="en-US" dirty="0"/>
              <a:t>The strategic marketing plan will cover traditional and digital marketing methods, crisis management strategies pre-reopening, legal and ethical considerations, and methods for consumer research. We'll also explore how traditional and digital marketing methods complement each other to enhance the brand.</a:t>
            </a:r>
          </a:p>
          <a:p>
            <a:endParaRPr lang="en-US" dirty="0"/>
          </a:p>
          <a:p>
            <a:r>
              <a:rPr lang="en-US" dirty="0"/>
              <a:t>Digital marketing has become vital to an organization's overall marketing strategy by allowing organizations to create messages that reach a specific audience, who are likely to be interested in their product(</a:t>
            </a:r>
            <a:r>
              <a:rPr lang="en-US" dirty="0" err="1"/>
              <a:t>Guataven</a:t>
            </a:r>
            <a:r>
              <a:rPr lang="en-US" dirty="0"/>
              <a:t>, 2023). We analyzed the brand implications for the theme park to reopen. We created a customizable strategic marketing plan to implement for the park and shared it with the other regional marketing directors by implementing a strategy based on the needs and demographics. </a:t>
            </a:r>
          </a:p>
        </p:txBody>
      </p:sp>
      <p:sp>
        <p:nvSpPr>
          <p:cNvPr id="4" name="Slide Number Placeholder 3"/>
          <p:cNvSpPr>
            <a:spLocks noGrp="1"/>
          </p:cNvSpPr>
          <p:nvPr>
            <p:ph type="sldNum" sz="quarter" idx="5"/>
          </p:nvPr>
        </p:nvSpPr>
        <p:spPr/>
        <p:txBody>
          <a:bodyPr/>
          <a:lstStyle/>
          <a:p>
            <a:fld id="{0842455A-0D23-4EAB-9AF9-2CC2B3066B0A}" type="slidenum">
              <a:rPr lang="en-US" smtClean="0"/>
              <a:t>15</a:t>
            </a:fld>
            <a:endParaRPr lang="en-US" dirty="0"/>
          </a:p>
        </p:txBody>
      </p:sp>
    </p:spTree>
    <p:extLst>
      <p:ext uri="{BB962C8B-B14F-4D97-AF65-F5344CB8AC3E}">
        <p14:creationId xmlns:p14="http://schemas.microsoft.com/office/powerpoint/2010/main" val="303961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CMO </a:t>
            </a:r>
            <a:r>
              <a:rPr lang="en-US" dirty="0"/>
              <a:t>must use consumer research to help understand the psychology of the consumer. This psychology practice helps the researcher create a detailed purchasing behavior profile</a:t>
            </a:r>
            <a:r>
              <a:rPr lang="en-US" b="1" dirty="0"/>
              <a:t>(Bhat, n.d.).</a:t>
            </a:r>
            <a:r>
              <a:rPr lang="en-US" dirty="0"/>
              <a:t> </a:t>
            </a:r>
            <a:r>
              <a:rPr lang="en-US" b="1" dirty="0"/>
              <a:t>Consumer research </a:t>
            </a:r>
            <a:r>
              <a:rPr lang="en-US" dirty="0"/>
              <a:t>is a methodology for gaining reliable data about specific markets and target customers. </a:t>
            </a:r>
            <a:r>
              <a:rPr lang="en-US" b="1" dirty="0"/>
              <a:t>Consumer research </a:t>
            </a:r>
            <a:r>
              <a:rPr lang="en-US" dirty="0"/>
              <a:t>organizations and industry associations provide data and statistical reports on markets and future trends(Queensland government, n.d.). The data used helps the company analyze trends. It allows them to make short-term and long-term decisions. Bhat(n.d., p. 4) argues,” Carrying out a consumer electronics survey can be helpful to understand the market demand.”</a:t>
            </a:r>
          </a:p>
          <a:p>
            <a:endParaRPr lang="en-US" dirty="0"/>
          </a:p>
          <a:p>
            <a:r>
              <a:rPr lang="en-US" dirty="0"/>
              <a:t>Conducting research on improving brand equity requires </a:t>
            </a:r>
            <a:r>
              <a:rPr lang="en-US" b="1" dirty="0"/>
              <a:t>strategy, development, and tracking. It</a:t>
            </a:r>
            <a:r>
              <a:rPr lang="en-US" dirty="0"/>
              <a:t> must also align with consumers' ways of thinking when they purchase a product or service. Consumer research aims to boost sales(Bhat, </a:t>
            </a:r>
            <a:r>
              <a:rPr lang="en-US" dirty="0" err="1"/>
              <a:t>n.d</a:t>
            </a:r>
            <a:r>
              <a:rPr lang="en-US" dirty="0"/>
              <a:t>). </a:t>
            </a:r>
          </a:p>
          <a:p>
            <a:endParaRPr lang="en-US" dirty="0"/>
          </a:p>
          <a:p>
            <a:r>
              <a:rPr lang="en-US" dirty="0"/>
              <a:t>We can use quantitative and qualitative data for CX(Customer Experience). We can use CX for long-term qualitative data for KPIs, and we can use quantitative data for sorting out and organizing statistical analysis responses(Chambers, 2023). Research methods are interviews, surveys, and feedback software like Delighted, Nice Reply, Survey Lab, </a:t>
            </a:r>
            <a:r>
              <a:rPr lang="en-US" dirty="0" err="1"/>
              <a:t>Pollfish</a:t>
            </a:r>
            <a:r>
              <a:rPr lang="en-US" dirty="0"/>
              <a:t>, and HubSpot.</a:t>
            </a:r>
          </a:p>
        </p:txBody>
      </p:sp>
      <p:sp>
        <p:nvSpPr>
          <p:cNvPr id="4" name="Slide Number Placeholder 3"/>
          <p:cNvSpPr>
            <a:spLocks noGrp="1"/>
          </p:cNvSpPr>
          <p:nvPr>
            <p:ph type="sldNum" sz="quarter" idx="5"/>
          </p:nvPr>
        </p:nvSpPr>
        <p:spPr/>
        <p:txBody>
          <a:bodyPr/>
          <a:lstStyle/>
          <a:p>
            <a:fld id="{0842455A-0D23-4EAB-9AF9-2CC2B3066B0A}" type="slidenum">
              <a:rPr lang="en-US" smtClean="0"/>
              <a:t>16</a:t>
            </a:fld>
            <a:endParaRPr lang="en-US" dirty="0"/>
          </a:p>
        </p:txBody>
      </p:sp>
    </p:spTree>
    <p:extLst>
      <p:ext uri="{BB962C8B-B14F-4D97-AF65-F5344CB8AC3E}">
        <p14:creationId xmlns:p14="http://schemas.microsoft.com/office/powerpoint/2010/main" val="2746375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marketing methods for reopening the park will require a lot of resources and materials for a conventional marketing channel, such as phone calls, face-to-face meetings, direct mail, print, advertisements, speaking engagements, networking, and Broadcasting. For the park's reopening, we will select using print ads, direct mail, and billboard marketing. </a:t>
            </a:r>
          </a:p>
        </p:txBody>
      </p:sp>
      <p:sp>
        <p:nvSpPr>
          <p:cNvPr id="4" name="Slide Number Placeholder 3"/>
          <p:cNvSpPr>
            <a:spLocks noGrp="1"/>
          </p:cNvSpPr>
          <p:nvPr>
            <p:ph type="sldNum" sz="quarter" idx="5"/>
          </p:nvPr>
        </p:nvSpPr>
        <p:spPr/>
        <p:txBody>
          <a:bodyPr/>
          <a:lstStyle/>
          <a:p>
            <a:fld id="{0842455A-0D23-4EAB-9AF9-2CC2B3066B0A}" type="slidenum">
              <a:rPr lang="en-US" smtClean="0"/>
              <a:t>17</a:t>
            </a:fld>
            <a:endParaRPr lang="en-US" dirty="0"/>
          </a:p>
        </p:txBody>
      </p:sp>
    </p:spTree>
    <p:extLst>
      <p:ext uri="{BB962C8B-B14F-4D97-AF65-F5344CB8AC3E}">
        <p14:creationId xmlns:p14="http://schemas.microsoft.com/office/powerpoint/2010/main" val="1487654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CMOs can use three digital marketing methods: Email, Social media, and Influencer marketing. The three picks are crucial to opening the theme park. Email our loyal customers to request the reopening of the park. We can also use social media to contact Theme Park followers by targeting young and older adults through Facebook, TikTok, and Twitter.</a:t>
            </a:r>
          </a:p>
          <a:p>
            <a:endParaRPr lang="en-US" dirty="0"/>
          </a:p>
          <a:p>
            <a:r>
              <a:rPr lang="en-US" dirty="0"/>
              <a:t> We can use networking to find an influencer who can speak to our loyal demographic, such as a YouTuber, country singer, or pop artist. The influencer will help the park build a relationship with our brand, not sales of the product or service(MailChimp, n.d.).</a:t>
            </a:r>
          </a:p>
          <a:p>
            <a:endParaRPr lang="en-US" dirty="0"/>
          </a:p>
          <a:p>
            <a:r>
              <a:rPr lang="en-US" dirty="0"/>
              <a:t>We can use email marketing, which allows the company to utilize content marketing tools such as automation and personalization.</a:t>
            </a:r>
          </a:p>
        </p:txBody>
      </p:sp>
      <p:sp>
        <p:nvSpPr>
          <p:cNvPr id="4" name="Slide Number Placeholder 3"/>
          <p:cNvSpPr>
            <a:spLocks noGrp="1"/>
          </p:cNvSpPr>
          <p:nvPr>
            <p:ph type="sldNum" sz="quarter" idx="5"/>
          </p:nvPr>
        </p:nvSpPr>
        <p:spPr/>
        <p:txBody>
          <a:bodyPr/>
          <a:lstStyle/>
          <a:p>
            <a:fld id="{0842455A-0D23-4EAB-9AF9-2CC2B3066B0A}" type="slidenum">
              <a:rPr lang="en-US" smtClean="0"/>
              <a:t>18</a:t>
            </a:fld>
            <a:endParaRPr lang="en-US" dirty="0"/>
          </a:p>
        </p:txBody>
      </p:sp>
    </p:spTree>
    <p:extLst>
      <p:ext uri="{BB962C8B-B14F-4D97-AF65-F5344CB8AC3E}">
        <p14:creationId xmlns:p14="http://schemas.microsoft.com/office/powerpoint/2010/main" val="7624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and digital marketing methods work together to optimize the brand for the target audience. The odds may seem stacked in </a:t>
            </a:r>
            <a:r>
              <a:rPr lang="en-US" dirty="0">
                <a:hlinkClick r:id="rId3"/>
              </a:rPr>
              <a:t>favor of marketing</a:t>
            </a:r>
            <a:r>
              <a:rPr lang="en-US" dirty="0"/>
              <a:t>. However, a shift is underway as marketers predicted that traditional advertising spending increase by 1.4% and 2.9%(AMA, 2022). So, there is still a demographic that prefers traditional marketing. To win Gen Z business, we must create a marketing narrative that young adults can connect with(AMA, 2022). The potential to transform the company through long-term growth can make it a powerhouse in your industry(Shirey, n.d.).</a:t>
            </a:r>
          </a:p>
          <a:p>
            <a:endParaRPr lang="en-US" dirty="0"/>
          </a:p>
          <a:p>
            <a:r>
              <a:rPr lang="en-US" b="1" u="sng" dirty="0"/>
              <a:t> Traditional marketing includes:</a:t>
            </a:r>
          </a:p>
          <a:p>
            <a:pPr lvl="1"/>
            <a:r>
              <a:rPr lang="en-US" dirty="0"/>
              <a:t>•Print (magazines, newspapers)</a:t>
            </a:r>
          </a:p>
          <a:p>
            <a:pPr lvl="1"/>
            <a:r>
              <a:rPr lang="en-US" dirty="0"/>
              <a:t>•Broadcast (television, radio)</a:t>
            </a:r>
          </a:p>
          <a:p>
            <a:pPr lvl="1"/>
            <a:r>
              <a:rPr lang="en-US" dirty="0"/>
              <a:t>•Direct mail</a:t>
            </a:r>
          </a:p>
          <a:p>
            <a:pPr lvl="1"/>
            <a:r>
              <a:rPr lang="en-US" dirty="0"/>
              <a:t>•Telemarketing</a:t>
            </a:r>
          </a:p>
          <a:p>
            <a:pPr lvl="1"/>
            <a:endParaRPr lang="en-US" dirty="0"/>
          </a:p>
          <a:p>
            <a:r>
              <a:rPr lang="en-US" b="1" u="sng" dirty="0"/>
              <a:t>Digital Marketing</a:t>
            </a:r>
          </a:p>
          <a:p>
            <a:pPr lvl="1"/>
            <a:r>
              <a:rPr lang="en-US" dirty="0"/>
              <a:t>•SEO</a:t>
            </a:r>
          </a:p>
          <a:p>
            <a:pPr lvl="1"/>
            <a:r>
              <a:rPr lang="en-US" dirty="0"/>
              <a:t>•PPC</a:t>
            </a:r>
          </a:p>
          <a:p>
            <a:pPr lvl="1"/>
            <a:r>
              <a:rPr lang="en-US" dirty="0"/>
              <a:t>•Content marketing</a:t>
            </a:r>
          </a:p>
          <a:p>
            <a:pPr lvl="1"/>
            <a:r>
              <a:rPr lang="en-US" dirty="0"/>
              <a:t>•Email marketing</a:t>
            </a:r>
          </a:p>
          <a:p>
            <a:pPr lvl="1"/>
            <a:r>
              <a:rPr lang="en-US" u="none" dirty="0">
                <a:solidFill>
                  <a:schemeClr val="tx1">
                    <a:lumMod val="95000"/>
                    <a:lumOff val="5000"/>
                  </a:schemeClr>
                </a:solidFill>
              </a:rPr>
              <a:t>•</a:t>
            </a:r>
            <a:r>
              <a:rPr lang="en-US" u="none" dirty="0">
                <a:solidFill>
                  <a:schemeClr val="tx1">
                    <a:lumMod val="95000"/>
                    <a:lumOff val="5000"/>
                  </a:schemeClr>
                </a:solidFill>
                <a:hlinkClick r:id="rId4">
                  <a:extLst>
                    <a:ext uri="{A12FA001-AC4F-418D-AE19-62706E023703}">
                      <ahyp:hlinkClr xmlns:ahyp="http://schemas.microsoft.com/office/drawing/2018/hyperlinkcolor" val="tx"/>
                    </a:ext>
                  </a:extLst>
                </a:hlinkClick>
              </a:rPr>
              <a:t>Social media marketing</a:t>
            </a:r>
            <a:endParaRPr lang="en-US" u="none" dirty="0">
              <a:solidFill>
                <a:schemeClr val="tx1">
                  <a:lumMod val="95000"/>
                  <a:lumOff val="5000"/>
                </a:schemeClr>
              </a:solidFill>
            </a:endParaRPr>
          </a:p>
        </p:txBody>
      </p:sp>
      <p:sp>
        <p:nvSpPr>
          <p:cNvPr id="4" name="Slide Number Placeholder 3"/>
          <p:cNvSpPr>
            <a:spLocks noGrp="1"/>
          </p:cNvSpPr>
          <p:nvPr>
            <p:ph type="sldNum" sz="quarter" idx="5"/>
          </p:nvPr>
        </p:nvSpPr>
        <p:spPr/>
        <p:txBody>
          <a:bodyPr/>
          <a:lstStyle/>
          <a:p>
            <a:fld id="{0842455A-0D23-4EAB-9AF9-2CC2B3066B0A}" type="slidenum">
              <a:rPr lang="en-US" smtClean="0"/>
              <a:t>19</a:t>
            </a:fld>
            <a:endParaRPr lang="en-US" dirty="0"/>
          </a:p>
        </p:txBody>
      </p:sp>
    </p:spTree>
    <p:extLst>
      <p:ext uri="{BB962C8B-B14F-4D97-AF65-F5344CB8AC3E}">
        <p14:creationId xmlns:p14="http://schemas.microsoft.com/office/powerpoint/2010/main" val="1184177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 equity is the value a brand has on a product or service. It's a measure of overall consumer perceptions of any brand, shaped by its customer experience (Big Commerce, n.d.).  Brand equity encompasses brand awareness, loyalty, perceived quality, and associations. </a:t>
            </a:r>
            <a:r>
              <a:rPr lang="en-US" b="1" dirty="0"/>
              <a:t>Hub spot </a:t>
            </a:r>
            <a:r>
              <a:rPr lang="en-US" dirty="0"/>
              <a:t>states, “</a:t>
            </a:r>
            <a:r>
              <a:rPr lang="en-US" b="0" i="0" dirty="0">
                <a:solidFill>
                  <a:srgbClr val="213343"/>
                </a:solidFill>
                <a:effectLst/>
                <a:highlight>
                  <a:srgbClr val="F6F9FC"/>
                </a:highlight>
                <a:latin typeface="Lexend Deca"/>
              </a:rPr>
              <a:t>Brand equity can have a direct impact on sales and reputation for businesses.”(</a:t>
            </a:r>
            <a:r>
              <a:rPr lang="en-US" b="0" i="0" dirty="0" err="1">
                <a:solidFill>
                  <a:srgbClr val="213343"/>
                </a:solidFill>
                <a:effectLst/>
                <a:highlight>
                  <a:srgbClr val="F6F9FC"/>
                </a:highlight>
                <a:latin typeface="Lexend Deca"/>
              </a:rPr>
              <a:t>Carmicheal</a:t>
            </a:r>
            <a:r>
              <a:rPr lang="en-US" b="0" i="0" dirty="0">
                <a:solidFill>
                  <a:srgbClr val="213343"/>
                </a:solidFill>
                <a:effectLst/>
                <a:highlight>
                  <a:srgbClr val="F6F9FC"/>
                </a:highlight>
                <a:latin typeface="Lexend Deca"/>
              </a:rPr>
              <a:t>, 2020, pp.5)</a:t>
            </a:r>
            <a:endParaRPr lang="en-US" dirty="0"/>
          </a:p>
          <a:p>
            <a:endParaRPr lang="en-US" dirty="0"/>
          </a:p>
          <a:p>
            <a:r>
              <a:rPr lang="en-US" dirty="0"/>
              <a:t>Brand equity directly impacts market share, and overall brand perception, influencing consumer behavior and profitability as consumers are likelier to choose a brand they know and trust. This can lead to repeat purchases and a more stable customer base(Hayes, 2023). </a:t>
            </a:r>
            <a:r>
              <a:rPr lang="en-US" sz="1800" dirty="0">
                <a:latin typeface="Calibri" panose="020F0502020204030204" pitchFamily="34" charset="0"/>
              </a:rPr>
              <a:t>Customer retention measures how many customers continue to purchase your products or use your services over a period(Barron, 2023, pp.4).”Retaining customers means more returning business, which means more purchases without the need to guide customers through the funnel from interest to engagement to conversion(Barron, 2023, pp.4).”</a:t>
            </a:r>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2046270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dirty="0"/>
              <a:t>Both digital and traditional marketing “support the brand and growth of the business.”(SNHU, n.d.). For example, Coca-Cola uses digital and traditional marketing to promote the brand. “Traditional and digital marketing simultaneously can yield some </a:t>
            </a:r>
            <a:r>
              <a:rPr lang="en-US" i="1" dirty="0"/>
              <a:t>insane</a:t>
            </a:r>
            <a:r>
              <a:rPr lang="en-US" dirty="0"/>
              <a:t> results for your business(Shirey, n.d.). “Everyone can access televisions, radios, newspapers, and other entertainment media that thrive on advertising. Shirey( n.d., p. 3) said that out of all the people in America alone, only 99% of all families own a television(It is used both traditionally and digitally, where ads can promote brands. </a:t>
            </a:r>
            <a:endParaRPr lang="en-US" b="0" u="none" dirty="0">
              <a:solidFill>
                <a:schemeClr val="tx1">
                  <a:lumMod val="65000"/>
                  <a:lumOff val="35000"/>
                </a:schemeClr>
              </a:solidFill>
              <a:effectLst/>
            </a:endParaRPr>
          </a:p>
        </p:txBody>
      </p:sp>
      <p:sp>
        <p:nvSpPr>
          <p:cNvPr id="4" name="Slide Number Placeholder 3"/>
          <p:cNvSpPr>
            <a:spLocks noGrp="1"/>
          </p:cNvSpPr>
          <p:nvPr>
            <p:ph type="sldNum" sz="quarter" idx="5"/>
          </p:nvPr>
        </p:nvSpPr>
        <p:spPr/>
        <p:txBody>
          <a:bodyPr/>
          <a:lstStyle/>
          <a:p>
            <a:fld id="{0842455A-0D23-4EAB-9AF9-2CC2B3066B0A}" type="slidenum">
              <a:rPr lang="en-US" smtClean="0"/>
              <a:t>20</a:t>
            </a:fld>
            <a:endParaRPr lang="en-US" dirty="0"/>
          </a:p>
        </p:txBody>
      </p:sp>
    </p:spTree>
    <p:extLst>
      <p:ext uri="{BB962C8B-B14F-4D97-AF65-F5344CB8AC3E}">
        <p14:creationId xmlns:p14="http://schemas.microsoft.com/office/powerpoint/2010/main" val="42708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Crisis management strategies must be implemented prior to reopening with a focus on customer expectations to improve brand damage from the incident. We need to:</a:t>
            </a:r>
          </a:p>
          <a:p>
            <a:pPr lvl="1"/>
            <a:r>
              <a:rPr lang="en-US" dirty="0"/>
              <a:t>•Practice A 'What Would Happen If...' Exercise- creates employee and customer safety.</a:t>
            </a:r>
          </a:p>
          <a:p>
            <a:pPr lvl="1"/>
            <a:r>
              <a:rPr lang="en-US" dirty="0"/>
              <a:t>•Learn Resilience And Accept Vulnerability</a:t>
            </a:r>
          </a:p>
          <a:p>
            <a:pPr lvl="1"/>
            <a:r>
              <a:rPr lang="en-US" dirty="0"/>
              <a:t>•Change According To The Times And Your People</a:t>
            </a:r>
          </a:p>
          <a:p>
            <a:pPr lvl="1"/>
            <a:r>
              <a:rPr lang="en-US" dirty="0"/>
              <a:t>•Form A Crisis Management Team</a:t>
            </a:r>
          </a:p>
          <a:p>
            <a:pPr lvl="1"/>
            <a:r>
              <a:rPr lang="en-US" dirty="0"/>
              <a:t>• Identify Your Key Risks</a:t>
            </a:r>
          </a:p>
          <a:p>
            <a:pPr lvl="1"/>
            <a:r>
              <a:rPr lang="en-US" dirty="0"/>
              <a:t>•Prioritize A 'Crisis Focus' With The Team</a:t>
            </a:r>
          </a:p>
          <a:p>
            <a:pPr lvl="1"/>
            <a:r>
              <a:rPr lang="en-US" dirty="0"/>
              <a:t>• Forget Traditional Hierarchical Barriers</a:t>
            </a:r>
          </a:p>
          <a:p>
            <a:pPr lvl="1"/>
            <a:r>
              <a:rPr lang="en-US" dirty="0"/>
              <a:t>•Outsource The Development Of A Framework</a:t>
            </a:r>
          </a:p>
          <a:p>
            <a:pPr lvl="1"/>
            <a:r>
              <a:rPr lang="en-US" dirty="0"/>
              <a:t>•Plan On Adjusting To Many Unknowns- Things can happen before and after the parks open. It is good to be prepared and have phones to call 911.</a:t>
            </a:r>
          </a:p>
          <a:p>
            <a:pPr lvl="1"/>
            <a:r>
              <a:rPr lang="en-US" dirty="0"/>
              <a:t>•Document Processes And Do Drills- schedule work hours to practice drills</a:t>
            </a:r>
          </a:p>
          <a:p>
            <a:pPr lvl="1"/>
            <a:r>
              <a:rPr lang="en-US" dirty="0"/>
              <a:t>•Work Backward On A Plan To Fail</a:t>
            </a:r>
          </a:p>
          <a:p>
            <a:pPr lvl="1"/>
            <a:r>
              <a:rPr lang="en-US" dirty="0"/>
              <a:t>•Share A Communication Plan With All Teams, top-down and down the hierarchy.</a:t>
            </a:r>
          </a:p>
          <a:p>
            <a:pPr lvl="1"/>
            <a:r>
              <a:rPr lang="en-US" dirty="0"/>
              <a:t>•Take Responsibility For Any Crisis(Forbes, 2020).</a:t>
            </a:r>
          </a:p>
        </p:txBody>
      </p:sp>
      <p:sp>
        <p:nvSpPr>
          <p:cNvPr id="4" name="Slide Number Placeholder 3"/>
          <p:cNvSpPr>
            <a:spLocks noGrp="1"/>
          </p:cNvSpPr>
          <p:nvPr>
            <p:ph type="sldNum" sz="quarter" idx="5"/>
          </p:nvPr>
        </p:nvSpPr>
        <p:spPr/>
        <p:txBody>
          <a:bodyPr/>
          <a:lstStyle/>
          <a:p>
            <a:fld id="{0842455A-0D23-4EAB-9AF9-2CC2B3066B0A}" type="slidenum">
              <a:rPr lang="en-US" smtClean="0"/>
              <a:t>21</a:t>
            </a:fld>
            <a:endParaRPr lang="en-US" dirty="0"/>
          </a:p>
        </p:txBody>
      </p:sp>
    </p:spTree>
    <p:extLst>
      <p:ext uri="{BB962C8B-B14F-4D97-AF65-F5344CB8AC3E}">
        <p14:creationId xmlns:p14="http://schemas.microsoft.com/office/powerpoint/2010/main" val="2661792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negative impact on the organization's brand image upon reopening—legal issues like harassment, discrimination, whistleblowing, ethics in accounting, and espionage. Marketers can target advertising campaigns based on targeted demographics and user data in digital marketing(Hyatt, 2023). The advertising firm needs careful consideration for this type of targeted targeting(Hyatt, 2023). Conflicts of interest occur when individuals or groups have competing personal or professional interests that may compromise their ability to act objectively and in the organization's best interest(Hyatt, 2023). Organizational conflict and ethical decision-making are closely linked because conflicts often involve ethical dilemmas requiring thoughtful consideration and analysis. Role conflicts emerge when individuals or groups have conflicting expectations or demands placed upon them(Hyatt, 2023). </a:t>
            </a:r>
          </a:p>
          <a:p>
            <a:r>
              <a:rPr lang="en-US" dirty="0"/>
              <a:t>These conflicts can arise from unclear job responsibilities, overlapping roles, conflicting priorities, or organizational or departmental goals differences. Conflicts between strategy and execution occur when there is a disconnect between the organization's strategic goals or objectives and the ability to implement or execute those strategies effectively(Hyatt, 2023).</a:t>
            </a:r>
          </a:p>
          <a:p>
            <a:endParaRPr lang="en-US" dirty="0"/>
          </a:p>
          <a:p>
            <a:r>
              <a:rPr lang="en-US" dirty="0"/>
              <a:t> In conclusion, having a digital presence and a traditional presence is essential. Before embarking on content creation and campaign development, it is vital to consider the target audience. Whether creating a banner ad, writing a blog article, or crafting a social media post, it is essential to identify the target audience. Targeting "everyone" is neither wise nor feasible(SMU, 2023). Reopening the theme park benefits employees, customers, and the community.</a:t>
            </a:r>
          </a:p>
        </p:txBody>
      </p:sp>
      <p:sp>
        <p:nvSpPr>
          <p:cNvPr id="4" name="Slide Number Placeholder 3"/>
          <p:cNvSpPr>
            <a:spLocks noGrp="1"/>
          </p:cNvSpPr>
          <p:nvPr>
            <p:ph type="sldNum" sz="quarter" idx="5"/>
          </p:nvPr>
        </p:nvSpPr>
        <p:spPr/>
        <p:txBody>
          <a:bodyPr/>
          <a:lstStyle/>
          <a:p>
            <a:fld id="{0842455A-0D23-4EAB-9AF9-2CC2B3066B0A}" type="slidenum">
              <a:rPr lang="en-US" smtClean="0"/>
              <a:t>22</a:t>
            </a:fld>
            <a:endParaRPr lang="en-US" dirty="0"/>
          </a:p>
        </p:txBody>
      </p:sp>
    </p:spTree>
    <p:extLst>
      <p:ext uri="{BB962C8B-B14F-4D97-AF65-F5344CB8AC3E}">
        <p14:creationId xmlns:p14="http://schemas.microsoft.com/office/powerpoint/2010/main" val="3366849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dirty="0"/>
              <a:t>HR(Human Resources) needs to provide their employees with training. The law promotes training and lowers the organization's potential liability to its employees(Sage, 2020). OSHA implemented safety standards for worker safety and health by providing employee training. If employers do not provide training that is OSHA standard, it is considered a violation of OSHA. Employers can be liable for damages caused by employees who were not trained and not ready for work.</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0842455A-0D23-4EAB-9AF9-2CC2B3066B0A}" type="slidenum">
              <a:rPr lang="en-US" smtClean="0"/>
              <a:t>23</a:t>
            </a:fld>
            <a:endParaRPr lang="en-US" dirty="0"/>
          </a:p>
        </p:txBody>
      </p:sp>
    </p:spTree>
    <p:extLst>
      <p:ext uri="{BB962C8B-B14F-4D97-AF65-F5344CB8AC3E}">
        <p14:creationId xmlns:p14="http://schemas.microsoft.com/office/powerpoint/2010/main" val="296436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Agenda will discuss two SMART goals and why they are essential. We will also discuss KPI to track SMART goals and what software tools to monitor and track them.</a:t>
            </a:r>
          </a:p>
        </p:txBody>
      </p:sp>
      <p:sp>
        <p:nvSpPr>
          <p:cNvPr id="4" name="Slide Number Placeholder 3"/>
          <p:cNvSpPr>
            <a:spLocks noGrp="1"/>
          </p:cNvSpPr>
          <p:nvPr>
            <p:ph type="sldNum" sz="quarter" idx="5"/>
          </p:nvPr>
        </p:nvSpPr>
        <p:spPr/>
        <p:txBody>
          <a:bodyPr/>
          <a:lstStyle/>
          <a:p>
            <a:fld id="{0842455A-0D23-4EAB-9AF9-2CC2B3066B0A}" type="slidenum">
              <a:rPr lang="en-US" smtClean="0"/>
              <a:t>24</a:t>
            </a:fld>
            <a:endParaRPr lang="en-US" dirty="0"/>
          </a:p>
        </p:txBody>
      </p:sp>
    </p:spTree>
    <p:extLst>
      <p:ext uri="{BB962C8B-B14F-4D97-AF65-F5344CB8AC3E}">
        <p14:creationId xmlns:p14="http://schemas.microsoft.com/office/powerpoint/2010/main" val="303961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b="0" i="0" dirty="0">
                <a:solidFill>
                  <a:srgbClr val="0D0D0D"/>
                </a:solidFill>
                <a:effectLst/>
                <a:highlight>
                  <a:srgbClr val="FFFFFF"/>
                </a:highlight>
                <a:latin typeface="Söhne"/>
              </a:rPr>
              <a:t>The theme park is opening in a few months, so a few things must be discussed. After the safety incident, the park must reevaluate the steps to reopen it. We must utilize tools for branding, keeping track of social media accounts, views, and ads on the site page, engagement in the comments, updating FAQs, service lines, emergency contacts, maps, ticket purchases, refunds, attire for workers, and a pleasant webpage.</a:t>
            </a:r>
          </a:p>
          <a:p>
            <a:pPr>
              <a:spcBef>
                <a:spcPts val="0"/>
              </a:spcBef>
              <a:spcAft>
                <a:spcPts val="0"/>
              </a:spcAft>
            </a:pPr>
            <a:endParaRPr lang="en-US" b="0" i="0" dirty="0">
              <a:solidFill>
                <a:srgbClr val="0D0D0D"/>
              </a:solidFill>
              <a:effectLst/>
              <a:highlight>
                <a:srgbClr val="FFFFFF"/>
              </a:highlight>
              <a:latin typeface="Söhne"/>
            </a:endParaRPr>
          </a:p>
          <a:p>
            <a:pPr>
              <a:spcBef>
                <a:spcPts val="0"/>
              </a:spcBef>
              <a:spcAft>
                <a:spcPts val="0"/>
              </a:spcAft>
            </a:pPr>
            <a:r>
              <a:rPr lang="en-US" b="0" i="0" dirty="0">
                <a:solidFill>
                  <a:srgbClr val="0D0D0D"/>
                </a:solidFill>
                <a:effectLst/>
                <a:highlight>
                  <a:srgbClr val="FFFFFF"/>
                </a:highlight>
                <a:latin typeface="Söhne"/>
              </a:rPr>
              <a:t>We will discuss and Introduce the purpose of the presentation by sharing marketing objectives, success criteria, and methods for monitoring and measuring results.</a:t>
            </a:r>
            <a:br>
              <a:rPr lang="en-US" dirty="0"/>
            </a:b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0842455A-0D23-4EAB-9AF9-2CC2B3066B0A}" type="slidenum">
              <a:rPr lang="en-US" smtClean="0"/>
              <a:t>25</a:t>
            </a:fld>
            <a:endParaRPr lang="en-US" dirty="0"/>
          </a:p>
        </p:txBody>
      </p:sp>
    </p:spTree>
    <p:extLst>
      <p:ext uri="{BB962C8B-B14F-4D97-AF65-F5344CB8AC3E}">
        <p14:creationId xmlns:p14="http://schemas.microsoft.com/office/powerpoint/2010/main" val="2746375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200000"/>
              </a:lnSpc>
              <a:buFont typeface="Arial" panose="020B0604020202020204" pitchFamily="34" charset="0"/>
              <a:buNone/>
            </a:pPr>
            <a:r>
              <a:rPr lang="en-US" b="0" i="0" dirty="0">
                <a:solidFill>
                  <a:srgbClr val="0D0D0D"/>
                </a:solidFill>
                <a:effectLst/>
                <a:highlight>
                  <a:srgbClr val="FFFFFF"/>
                </a:highlight>
                <a:latin typeface="Söhne"/>
              </a:rPr>
              <a:t>Align the business strategy with the SMART objective and explain business goals, target market, buyer personas, competitors, and customer value.</a:t>
            </a:r>
          </a:p>
          <a:p>
            <a:pPr algn="l">
              <a:lnSpc>
                <a:spcPct val="200000"/>
              </a:lnSpc>
              <a:buFont typeface="Arial" panose="020B0604020202020204" pitchFamily="34" charset="0"/>
              <a:buNone/>
            </a:pPr>
            <a:endParaRPr lang="en-US" b="0" i="0" dirty="0">
              <a:solidFill>
                <a:srgbClr val="0D0D0D"/>
              </a:solidFill>
              <a:effectLst/>
              <a:highlight>
                <a:srgbClr val="FFFFFF"/>
              </a:highlight>
              <a:latin typeface="Söhne"/>
            </a:endParaRPr>
          </a:p>
          <a:p>
            <a:pPr algn="l">
              <a:lnSpc>
                <a:spcPct val="200000"/>
              </a:lnSpc>
              <a:buFont typeface="Arial" panose="020B0604020202020204" pitchFamily="34" charset="0"/>
              <a:buNone/>
            </a:pPr>
            <a:r>
              <a:rPr lang="en-US" b="0" i="0" dirty="0">
                <a:solidFill>
                  <a:srgbClr val="0D0D0D"/>
                </a:solidFill>
                <a:effectLst/>
                <a:highlight>
                  <a:srgbClr val="FFFFFF"/>
                </a:highlight>
                <a:latin typeface="Söhne"/>
              </a:rPr>
              <a:t> Marketing is about connecting the company with potential customers and connecting those customers with its products. It involves understanding customer needs, translating them into products and services, packing and pricing them, and convincing customers to buy them (</a:t>
            </a:r>
            <a:r>
              <a:rPr lang="en-US" b="0" i="0" dirty="0" err="1">
                <a:solidFill>
                  <a:srgbClr val="0D0D0D"/>
                </a:solidFill>
                <a:effectLst/>
                <a:highlight>
                  <a:srgbClr val="FFFFFF"/>
                </a:highlight>
                <a:latin typeface="Söhne"/>
              </a:rPr>
              <a:t>Optimizely,n.d</a:t>
            </a:r>
            <a:r>
              <a:rPr lang="en-US" b="0" i="0" dirty="0">
                <a:solidFill>
                  <a:srgbClr val="0D0D0D"/>
                </a:solidFill>
                <a:effectLst/>
                <a:highlight>
                  <a:srgbClr val="FFFFFF"/>
                </a:highlight>
                <a:latin typeface="Söhne"/>
              </a:rPr>
              <a:t>.).</a:t>
            </a:r>
          </a:p>
        </p:txBody>
      </p:sp>
      <p:sp>
        <p:nvSpPr>
          <p:cNvPr id="4" name="Slide Number Placeholder 3"/>
          <p:cNvSpPr>
            <a:spLocks noGrp="1"/>
          </p:cNvSpPr>
          <p:nvPr>
            <p:ph type="sldNum" sz="quarter" idx="5"/>
          </p:nvPr>
        </p:nvSpPr>
        <p:spPr/>
        <p:txBody>
          <a:bodyPr/>
          <a:lstStyle/>
          <a:p>
            <a:fld id="{0842455A-0D23-4EAB-9AF9-2CC2B3066B0A}" type="slidenum">
              <a:rPr lang="en-US" smtClean="0"/>
              <a:t>26</a:t>
            </a:fld>
            <a:endParaRPr lang="en-US" dirty="0"/>
          </a:p>
        </p:txBody>
      </p:sp>
    </p:spTree>
    <p:extLst>
      <p:ext uri="{BB962C8B-B14F-4D97-AF65-F5344CB8AC3E}">
        <p14:creationId xmlns:p14="http://schemas.microsoft.com/office/powerpoint/2010/main" val="288875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enhance brand awareness among our target audience, we will increase brand mentions on social media by 30% within six months.</a:t>
            </a:r>
          </a:p>
          <a:p>
            <a:r>
              <a:rPr lang="en-US" b="1" dirty="0"/>
              <a:t>Specific:</a:t>
            </a:r>
            <a:r>
              <a:rPr lang="en-US" dirty="0"/>
              <a:t> The goal clearly outlines what needs to be achieved - an increase in brand mentions on social media. It specifies the platform (social media) and the desired outcome (enhanced brand awareness).</a:t>
            </a:r>
          </a:p>
          <a:p>
            <a:r>
              <a:rPr lang="en-US" b="1" dirty="0"/>
              <a:t>Measurable:</a:t>
            </a:r>
            <a:r>
              <a:rPr lang="en-US" dirty="0"/>
              <a:t> The goal is quantifiable, with a target of a 30% increase in brand mentions. This allows for easy tracking and measurement of progress.</a:t>
            </a:r>
          </a:p>
          <a:p>
            <a:r>
              <a:rPr lang="en-US" b="1" dirty="0"/>
              <a:t>Achievable:</a:t>
            </a:r>
            <a:r>
              <a:rPr lang="en-US" dirty="0"/>
              <a:t> The goal is realistic and attainable within a 6-month timeframe. It considers current brand awareness levels and sets a challenging yet reachable target.</a:t>
            </a:r>
          </a:p>
          <a:p>
            <a:r>
              <a:rPr lang="en-US" b="1" dirty="0"/>
              <a:t>Realistic:</a:t>
            </a:r>
            <a:r>
              <a:rPr lang="en-US" dirty="0"/>
              <a:t> The goal aligns with the organization's resources, capabilities, and marketing strategies. It considers audience engagement, content quality, and social media presence.</a:t>
            </a:r>
          </a:p>
          <a:p>
            <a:r>
              <a:rPr lang="en-US" b="1" dirty="0"/>
              <a:t>Timely:</a:t>
            </a:r>
            <a:r>
              <a:rPr lang="en-US" dirty="0"/>
              <a:t> The goal has a defined timeframe of 6 months, providing a sense of urgency and focus. This ensures that efforts are concentrated, and results are achieved within a reasonable period.</a:t>
            </a:r>
          </a:p>
          <a:p>
            <a:endParaRPr lang="en-US" dirty="0"/>
          </a:p>
          <a:p>
            <a:r>
              <a:rPr lang="en-US" dirty="0"/>
              <a:t>To measure brand visibility, the marketing team must:</a:t>
            </a:r>
          </a:p>
          <a:p>
            <a:pPr lvl="1"/>
            <a:r>
              <a:rPr lang="en-US" dirty="0">
                <a:solidFill>
                  <a:schemeClr val="tx1">
                    <a:lumMod val="95000"/>
                    <a:lumOff val="5000"/>
                  </a:schemeClr>
                </a:solidFill>
              </a:rPr>
              <a:t>•Customer sentiment</a:t>
            </a:r>
          </a:p>
          <a:p>
            <a:pPr lvl="1"/>
            <a:r>
              <a:rPr lang="en-US" dirty="0">
                <a:solidFill>
                  <a:schemeClr val="tx1">
                    <a:lumMod val="95000"/>
                    <a:lumOff val="5000"/>
                  </a:schemeClr>
                </a:solidFill>
              </a:rPr>
              <a:t>•Branded search volume</a:t>
            </a:r>
          </a:p>
          <a:p>
            <a:pPr lvl="1"/>
            <a:r>
              <a:rPr lang="en-US" dirty="0">
                <a:solidFill>
                  <a:schemeClr val="tx1">
                    <a:lumMod val="95000"/>
                    <a:lumOff val="5000"/>
                  </a:schemeClr>
                </a:solidFill>
              </a:rPr>
              <a:t>•Customer surveys</a:t>
            </a:r>
          </a:p>
          <a:p>
            <a:pPr lvl="1"/>
            <a:r>
              <a:rPr lang="en-US" dirty="0">
                <a:solidFill>
                  <a:schemeClr val="tx1">
                    <a:lumMod val="95000"/>
                    <a:lumOff val="5000"/>
                  </a:schemeClr>
                </a:solidFill>
              </a:rPr>
              <a:t>•Google Trends data</a:t>
            </a:r>
          </a:p>
          <a:p>
            <a:pPr lvl="1"/>
            <a:r>
              <a:rPr lang="en-US" dirty="0">
                <a:solidFill>
                  <a:schemeClr val="tx1">
                    <a:lumMod val="95000"/>
                    <a:lumOff val="5000"/>
                  </a:schemeClr>
                </a:solidFill>
              </a:rPr>
              <a:t>•Share of voice</a:t>
            </a:r>
          </a:p>
          <a:p>
            <a:pPr lvl="1"/>
            <a:r>
              <a:rPr lang="en-US" dirty="0">
                <a:solidFill>
                  <a:schemeClr val="tx1">
                    <a:lumMod val="95000"/>
                    <a:lumOff val="5000"/>
                  </a:schemeClr>
                </a:solidFill>
              </a:rPr>
              <a:t>•Earned media</a:t>
            </a:r>
          </a:p>
          <a:p>
            <a:pPr lvl="1"/>
            <a:r>
              <a:rPr lang="en-US" dirty="0">
                <a:solidFill>
                  <a:schemeClr val="tx1">
                    <a:lumMod val="95000"/>
                    <a:lumOff val="5000"/>
                  </a:schemeClr>
                </a:solidFill>
              </a:rPr>
              <a:t>•Referral traffic and backlinks</a:t>
            </a:r>
          </a:p>
          <a:p>
            <a:pPr lvl="1"/>
            <a:r>
              <a:rPr lang="en-US" dirty="0">
                <a:solidFill>
                  <a:schemeClr val="tx1">
                    <a:lumMod val="95000"/>
                    <a:lumOff val="5000"/>
                  </a:schemeClr>
                </a:solidFill>
              </a:rPr>
              <a:t>•Search Traffic</a:t>
            </a:r>
          </a:p>
          <a:p>
            <a:pPr lvl="1"/>
            <a:r>
              <a:rPr lang="en-US" dirty="0">
                <a:solidFill>
                  <a:schemeClr val="tx1">
                    <a:lumMod val="95000"/>
                    <a:lumOff val="5000"/>
                  </a:schemeClr>
                </a:solidFill>
              </a:rPr>
              <a:t>•Conversions</a:t>
            </a:r>
          </a:p>
          <a:p>
            <a:pPr lvl="1"/>
            <a:r>
              <a:rPr lang="en-US" dirty="0">
                <a:solidFill>
                  <a:schemeClr val="tx1">
                    <a:lumMod val="95000"/>
                    <a:lumOff val="5000"/>
                  </a:schemeClr>
                </a:solidFill>
              </a:rPr>
              <a:t>•Social media engagement(</a:t>
            </a:r>
            <a:r>
              <a:rPr lang="en-US" u="sng" dirty="0">
                <a:solidFill>
                  <a:schemeClr val="tx1">
                    <a:lumMod val="95000"/>
                    <a:lumOff val="5000"/>
                  </a:schemeClr>
                </a:solidFill>
                <a:hlinkClick r:id="rId3">
                  <a:extLst>
                    <a:ext uri="{A12FA001-AC4F-418D-AE19-62706E023703}">
                      <ahyp:hlinkClr xmlns:ahyp="http://schemas.microsoft.com/office/drawing/2018/hyperlinkcolor" val="tx"/>
                    </a:ext>
                  </a:extLst>
                </a:hlinkClick>
              </a:rPr>
              <a:t>Shahid</a:t>
            </a:r>
            <a:r>
              <a:rPr lang="en-US" u="sng" dirty="0">
                <a:solidFill>
                  <a:schemeClr val="tx1">
                    <a:lumMod val="95000"/>
                    <a:lumOff val="5000"/>
                  </a:schemeClr>
                </a:solidFill>
              </a:rPr>
              <a:t>, 2024)</a:t>
            </a:r>
            <a:endParaRPr lang="en-US" dirty="0">
              <a:solidFill>
                <a:schemeClr val="tx1">
                  <a:lumMod val="95000"/>
                  <a:lumOff val="5000"/>
                </a:schemeClr>
              </a:solidFill>
            </a:endParaRPr>
          </a:p>
        </p:txBody>
      </p:sp>
      <p:sp>
        <p:nvSpPr>
          <p:cNvPr id="4" name="Slide Number Placeholder 3"/>
          <p:cNvSpPr>
            <a:spLocks noGrp="1"/>
          </p:cNvSpPr>
          <p:nvPr>
            <p:ph type="sldNum" sz="quarter" idx="5"/>
          </p:nvPr>
        </p:nvSpPr>
        <p:spPr/>
        <p:txBody>
          <a:bodyPr/>
          <a:lstStyle/>
          <a:p>
            <a:fld id="{0842455A-0D23-4EAB-9AF9-2CC2B3066B0A}" type="slidenum">
              <a:rPr lang="en-US" smtClean="0"/>
              <a:t>27</a:t>
            </a:fld>
            <a:endParaRPr lang="en-US" dirty="0"/>
          </a:p>
        </p:txBody>
      </p:sp>
    </p:spTree>
    <p:extLst>
      <p:ext uri="{BB962C8B-B14F-4D97-AF65-F5344CB8AC3E}">
        <p14:creationId xmlns:p14="http://schemas.microsoft.com/office/powerpoint/2010/main" val="338144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KPI for </a:t>
            </a:r>
            <a:r>
              <a:rPr lang="en-US" b="0" dirty="0"/>
              <a:t>ticket sales volume measures the total number of tickets sold over a specific period. It indicates your sales performance and overall </a:t>
            </a:r>
            <a:r>
              <a:rPr lang="en-US" dirty="0"/>
              <a:t>demand for your event or product.</a:t>
            </a:r>
          </a:p>
          <a:p>
            <a:endParaRPr lang="en-US" dirty="0"/>
          </a:p>
          <a:p>
            <a:r>
              <a:rPr lang="en-US" dirty="0"/>
              <a:t> The conversion rate calculates the percentage of website visitors, leads, or prospects who ultimately purchase tickets through funnels and marketing campaigns that convert potential customers into actual buyers.</a:t>
            </a:r>
          </a:p>
        </p:txBody>
      </p:sp>
      <p:sp>
        <p:nvSpPr>
          <p:cNvPr id="4" name="Slide Number Placeholder 3"/>
          <p:cNvSpPr>
            <a:spLocks noGrp="1"/>
          </p:cNvSpPr>
          <p:nvPr>
            <p:ph type="sldNum" sz="quarter" idx="5"/>
          </p:nvPr>
        </p:nvSpPr>
        <p:spPr/>
        <p:txBody>
          <a:bodyPr/>
          <a:lstStyle/>
          <a:p>
            <a:fld id="{0842455A-0D23-4EAB-9AF9-2CC2B3066B0A}" type="slidenum">
              <a:rPr lang="en-US" smtClean="0"/>
              <a:t>28</a:t>
            </a:fld>
            <a:endParaRPr lang="en-US" dirty="0"/>
          </a:p>
        </p:txBody>
      </p:sp>
    </p:spTree>
    <p:extLst>
      <p:ext uri="{BB962C8B-B14F-4D97-AF65-F5344CB8AC3E}">
        <p14:creationId xmlns:p14="http://schemas.microsoft.com/office/powerpoint/2010/main" val="3316386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social media monitoring tools to track brand mentions and conduct sentiment analysis. </a:t>
            </a:r>
            <a:r>
              <a:rPr lang="en-US" dirty="0" err="1"/>
              <a:t>SproutSocial</a:t>
            </a:r>
            <a:r>
              <a:rPr lang="en-US" dirty="0"/>
              <a:t> allows you to track brand mentions on a global or campaign level. You can use it to identify sentiment and investigate customer preferences and behavior to determine your target audience (Zivkovic, 2024).</a:t>
            </a:r>
          </a:p>
          <a:p>
            <a:endParaRPr lang="en-US" dirty="0"/>
          </a:p>
          <a:p>
            <a:r>
              <a:rPr lang="en-US" dirty="0"/>
              <a:t>Utilize Google Analytics or CRM software to monitor conversion rates from online ticket sales. By integrating CRM data with Google Analytics, marketers can increase revenue by identifying the most profitable marketing channels and making informed decisions to drive more qualified leads and sales(Holmes, 2021)</a:t>
            </a:r>
          </a:p>
        </p:txBody>
      </p:sp>
      <p:sp>
        <p:nvSpPr>
          <p:cNvPr id="4" name="Slide Number Placeholder 3"/>
          <p:cNvSpPr>
            <a:spLocks noGrp="1"/>
          </p:cNvSpPr>
          <p:nvPr>
            <p:ph type="sldNum" sz="quarter" idx="5"/>
          </p:nvPr>
        </p:nvSpPr>
        <p:spPr/>
        <p:txBody>
          <a:bodyPr/>
          <a:lstStyle/>
          <a:p>
            <a:fld id="{0842455A-0D23-4EAB-9AF9-2CC2B3066B0A}" type="slidenum">
              <a:rPr lang="en-US" smtClean="0"/>
              <a:t>29</a:t>
            </a:fld>
            <a:endParaRPr lang="en-US" dirty="0"/>
          </a:p>
        </p:txBody>
      </p:sp>
    </p:spTree>
    <p:extLst>
      <p:ext uri="{BB962C8B-B14F-4D97-AF65-F5344CB8AC3E}">
        <p14:creationId xmlns:p14="http://schemas.microsoft.com/office/powerpoint/2010/main" val="721643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 positive reputation can yield several benefits to the brand(</a:t>
            </a:r>
            <a:r>
              <a:rPr lang="en-US" dirty="0" err="1"/>
              <a:t>Gupta,n.d</a:t>
            </a:r>
            <a:r>
              <a:rPr lang="en-US" dirty="0"/>
              <a:t>.). Reopening with stringent safety measures enhances trust and loyalty among customers, boosting brand reputation. Health and safety have become the most crucial element of the customer experience. Taking the safety of consumers and employees is four times more important than delivering good customer service(Ipsos, 2020).</a:t>
            </a:r>
          </a:p>
          <a:p>
            <a:endParaRPr lang="en-US" dirty="0"/>
          </a:p>
          <a:p>
            <a:r>
              <a:rPr lang="en-US" dirty="0"/>
              <a:t>Positive community perception and governmental support contribute to brand credibility and favorable public relations. While marketing and advertising primarily aim to drive sales and revenue by directly promoting products or services to consumers, PR focuses on effective relationships to create a positive company image with its various publics. This includes stakeholders, customers, employees, and the media(Leibowitz, 2022).</a:t>
            </a:r>
          </a:p>
          <a:p>
            <a:endParaRPr lang="en-US" dirty="0"/>
          </a:p>
          <a:p>
            <a:r>
              <a:rPr lang="en-US" dirty="0"/>
              <a:t>To create a positive brand image, we must engage and support employees leading to better customer experiences. Employees who feel empowered and valued at work are likelier to deliver positive customer experiences(Linezero,2023).</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83348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Establish feedback loops for both objectives to gather insights and make data-driven decisions. To Get Better Customer Data, Build Feedback Loops into our Products(Wright, 2023). The combination of user data and AI often creates data feedback loops. Data feedback loops can help create a</a:t>
            </a:r>
            <a:r>
              <a:rPr lang="en-US" dirty="0">
                <a:solidFill>
                  <a:schemeClr val="tx1">
                    <a:lumMod val="95000"/>
                    <a:lumOff val="5000"/>
                  </a:schemeClr>
                </a:solidFill>
              </a:rPr>
              <a:t> </a:t>
            </a:r>
            <a:r>
              <a:rPr lang="en-US" dirty="0">
                <a:solidFill>
                  <a:schemeClr val="tx1">
                    <a:lumMod val="95000"/>
                    <a:lumOff val="5000"/>
                  </a:schemeClr>
                </a:solidFill>
                <a:hlinkClick r:id="rId3">
                  <a:extLst>
                    <a:ext uri="{A12FA001-AC4F-418D-AE19-62706E023703}">
                      <ahyp:hlinkClr xmlns:ahyp="http://schemas.microsoft.com/office/drawing/2018/hyperlinkcolor" val="tx"/>
                    </a:ext>
                  </a:extLst>
                </a:hlinkClick>
              </a:rPr>
              <a:t>sustainable competitive advantage</a:t>
            </a:r>
            <a:r>
              <a:rPr lang="en-US" dirty="0">
                <a:solidFill>
                  <a:schemeClr val="tx1">
                    <a:lumMod val="95000"/>
                    <a:lumOff val="5000"/>
                  </a:schemeClr>
                </a:solidFill>
              </a:rPr>
              <a:t>, provided certain conditions exist. (Wright, 2023). However, the strength of these data feedback loops can vary </a:t>
            </a:r>
            <a:r>
              <a:rPr lang="en-US" dirty="0"/>
              <a:t>greatly, and companies can make deliberate choices in their products or services to strengthen them(Wright, 2023).</a:t>
            </a:r>
          </a:p>
          <a:p>
            <a:endParaRPr lang="en-US" dirty="0"/>
          </a:p>
          <a:p>
            <a:r>
              <a:rPr lang="en-US" dirty="0"/>
              <a:t>Conduct monthly meetings with park marketing teams to review performance and adjust strategies. To enhance the visitor experience, we can use the feedback loops for</a:t>
            </a:r>
          </a:p>
          <a:p>
            <a:endParaRPr lang="en-US" dirty="0"/>
          </a:p>
          <a:p>
            <a:r>
              <a:rPr lang="en-US" dirty="0"/>
              <a:t>•</a:t>
            </a:r>
            <a:r>
              <a:rPr lang="en-US" b="1" dirty="0"/>
              <a:t>Guest satisfaction- </a:t>
            </a:r>
            <a:r>
              <a:rPr lang="en-US" dirty="0"/>
              <a:t>collect feedback from surveys, kiosks, mobile apps, and online reviews. We can analyze and use the feedback to follow trends, joint issues, and cleanliness. Based on the analysis, follow up by addressing the issues, concerns, feedback scores, guest retention, and improving ride maintenance.</a:t>
            </a:r>
          </a:p>
          <a:p>
            <a:r>
              <a:rPr lang="en-US" dirty="0"/>
              <a:t>•</a:t>
            </a:r>
            <a:r>
              <a:rPr lang="en-US" b="1" dirty="0"/>
              <a:t>Operation</a:t>
            </a:r>
            <a:r>
              <a:rPr lang="en-US" dirty="0"/>
              <a:t>- safety concerns, equipment malfunctions, staff issues. We can monitor critical operations and implement safety protocols.</a:t>
            </a:r>
          </a:p>
          <a:p>
            <a:r>
              <a:rPr lang="en-US" dirty="0"/>
              <a:t>•</a:t>
            </a:r>
            <a:r>
              <a:rPr lang="en-US" b="1" dirty="0"/>
              <a:t>Marketing and promotion- </a:t>
            </a:r>
            <a:r>
              <a:rPr lang="en-US" dirty="0"/>
              <a:t>used for campaigns, offers, social media, and advertising. We will analyze feedback data to assess marketing strategies, brand perception, and ROI. KPI will be used for web traffic, conversion rates, ticket sales, demographics, and social media.</a:t>
            </a:r>
          </a:p>
        </p:txBody>
      </p:sp>
      <p:sp>
        <p:nvSpPr>
          <p:cNvPr id="4" name="Slide Number Placeholder 3"/>
          <p:cNvSpPr>
            <a:spLocks noGrp="1"/>
          </p:cNvSpPr>
          <p:nvPr>
            <p:ph type="sldNum" sz="quarter" idx="5"/>
          </p:nvPr>
        </p:nvSpPr>
        <p:spPr/>
        <p:txBody>
          <a:bodyPr/>
          <a:lstStyle/>
          <a:p>
            <a:fld id="{0842455A-0D23-4EAB-9AF9-2CC2B3066B0A}" type="slidenum">
              <a:rPr lang="en-US" smtClean="0"/>
              <a:t>30</a:t>
            </a:fld>
            <a:endParaRPr lang="en-US" dirty="0"/>
          </a:p>
        </p:txBody>
      </p:sp>
    </p:spTree>
    <p:extLst>
      <p:ext uri="{BB962C8B-B14F-4D97-AF65-F5344CB8AC3E}">
        <p14:creationId xmlns:p14="http://schemas.microsoft.com/office/powerpoint/2010/main" val="1641509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dirty="0">
                <a:solidFill>
                  <a:schemeClr val="tx1">
                    <a:lumMod val="75000"/>
                    <a:lumOff val="25000"/>
                  </a:schemeClr>
                </a:solidFill>
                <a:effectLst/>
                <a:latin typeface="Times New Roman" panose="02020603050405020304" pitchFamily="18" charset="0"/>
                <a:cs typeface="Times New Roman" panose="02020603050405020304" pitchFamily="18" charset="0"/>
              </a:rPr>
              <a:t>Provide comprehensive monthly reports to the CMO and regional marketing directors. Include KPI performance, insights, challenges, successes, and proposed actions for improvement.</a:t>
            </a:r>
          </a:p>
        </p:txBody>
      </p:sp>
      <p:sp>
        <p:nvSpPr>
          <p:cNvPr id="4" name="Slide Number Placeholder 3"/>
          <p:cNvSpPr>
            <a:spLocks noGrp="1"/>
          </p:cNvSpPr>
          <p:nvPr>
            <p:ph type="sldNum" sz="quarter" idx="5"/>
          </p:nvPr>
        </p:nvSpPr>
        <p:spPr/>
        <p:txBody>
          <a:bodyPr/>
          <a:lstStyle/>
          <a:p>
            <a:fld id="{0842455A-0D23-4EAB-9AF9-2CC2B3066B0A}" type="slidenum">
              <a:rPr lang="en-US" smtClean="0"/>
              <a:t>31</a:t>
            </a:fld>
            <a:endParaRPr lang="en-US" dirty="0"/>
          </a:p>
        </p:txBody>
      </p:sp>
    </p:spTree>
    <p:extLst>
      <p:ext uri="{BB962C8B-B14F-4D97-AF65-F5344CB8AC3E}">
        <p14:creationId xmlns:p14="http://schemas.microsoft.com/office/powerpoint/2010/main" val="1285751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Defining the theme park's brand identity involves clearly articulating its mission, values, unique selling proposition (USP), target audience, and brand personality to distinguish it in the market and communicate why customers should choose it. (Optimizely, n.d.). The theme park must ask themselves how it differs from other theme parks. This process also includes setting brand standards, which entails establishing guidelines for visual identity, brand messaging, customer experience, and brand positioning. Identifying key metrics is crucial, as it involves determining key performance indicators (KPIs) related to brand identity and reputation, such as brand awareness, brand sentiment, customer loyalty, and brand equity, which can measure the success of brand-building efforts and guide strategic decision-making.</a:t>
            </a:r>
          </a:p>
          <a:p>
            <a:r>
              <a:rPr lang="en-US" dirty="0"/>
              <a:t>Continuous improvement of the park involves:</a:t>
            </a:r>
          </a:p>
          <a:p>
            <a:pPr lvl="1"/>
            <a:r>
              <a:rPr lang="en-US" dirty="0"/>
              <a:t>•The products or services you offer your customers.</a:t>
            </a:r>
          </a:p>
          <a:p>
            <a:pPr lvl="1"/>
            <a:r>
              <a:rPr lang="en-US" dirty="0"/>
              <a:t>•Your offerings benefit customers that they can't get from the competition.</a:t>
            </a:r>
          </a:p>
          <a:p>
            <a:pPr lvl="1"/>
            <a:r>
              <a:rPr lang="en-US" dirty="0"/>
              <a:t>•Who your target customer is?</a:t>
            </a:r>
          </a:p>
          <a:p>
            <a:pPr lvl="1"/>
            <a:r>
              <a:rPr lang="en-US" dirty="0"/>
              <a:t>•The problem you're solving for customers.</a:t>
            </a:r>
          </a:p>
          <a:p>
            <a:endParaRPr lang="en-US" dirty="0"/>
          </a:p>
          <a:p>
            <a:r>
              <a:rPr lang="en-US" dirty="0"/>
              <a:t>The PDCA cycle aims to eliminate those issues with a four-step process based on a plan for the desired change in the organization. It involves putting ideas in motion using proper communication amongst the team, checking how the plan worked in a controlled environment, asking where the goals were achieved, identifying the flaws, and acting to ensure the plan is working(Green, 2022).</a:t>
            </a:r>
          </a:p>
        </p:txBody>
      </p:sp>
      <p:sp>
        <p:nvSpPr>
          <p:cNvPr id="4" name="Slide Number Placeholder 3"/>
          <p:cNvSpPr>
            <a:spLocks noGrp="1"/>
          </p:cNvSpPr>
          <p:nvPr>
            <p:ph type="sldNum" sz="quarter" idx="5"/>
          </p:nvPr>
        </p:nvSpPr>
        <p:spPr/>
        <p:txBody>
          <a:bodyPr/>
          <a:lstStyle/>
          <a:p>
            <a:fld id="{6143FE55-6C78-4DFD-94D1-39CB793ED5F3}" type="slidenum">
              <a:rPr lang="en-US" smtClean="0"/>
              <a:t>32</a:t>
            </a:fld>
            <a:endParaRPr lang="en-US"/>
          </a:p>
        </p:txBody>
      </p:sp>
    </p:spTree>
    <p:extLst>
      <p:ext uri="{BB962C8B-B14F-4D97-AF65-F5344CB8AC3E}">
        <p14:creationId xmlns:p14="http://schemas.microsoft.com/office/powerpoint/2010/main" val="1909414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Proactive Engagement and Transparency are pivotal in managing negative public feedback on social media. Utilizing a Public Relations Approach involves actively engaging with the public and addressing negative feedback transparently by regularly monitoring social media channels for adverse comments, reviews, or mentions related to the brand. </a:t>
            </a:r>
            <a:r>
              <a:rPr lang="en-US" dirty="0" err="1"/>
              <a:t>Visavadiya</a:t>
            </a:r>
            <a:r>
              <a:rPr lang="en-US" dirty="0"/>
              <a:t>( 2024, pp. 23) argues ,”a crisis management plan should also be in place, outlining protocols for responding swiftly and effectively to negative feedback. This includes designating a team responsible for handling PR and crisis communications, developing a response strategy that acknowledges concerns empathetically, provides information or solutions, and emphasizes transparency and authenticity in communication.” Encouraging customer engagement and inviting direct feedback and constructive dialogue are vital to showcase a commitment to customer satisfaction(Bennett, 2023,pp. 22). Following up with dissatisfied customers and providing updates on issue resolution demonstrates accountability and continuous improvement. So, reputation management and positive messaging strategies involve implementing reputation monitoring tools to track sentiments, launching positive campaigns highlighting brand strengths and customer experiences, cultivating brand advocates, creating educational content, engaging with online communities, and continuously monitoring and adjusting marketing strategies based on data analytics(Barnhart, 2024, pp.29). This integrated approach helps address negative feedback effectively, mitigate reputational risks, and enhance brand resilience in challenging situations.</a:t>
            </a:r>
          </a:p>
          <a:p>
            <a:endParaRPr lang="en-US" dirty="0"/>
          </a:p>
          <a:p>
            <a:r>
              <a:rPr lang="en-US" dirty="0"/>
              <a:t>It is important to have s swift response by creating rapid response protocols and implement monitoring tools for social listening to monitor conversions, mentions and anything related to the brand.</a:t>
            </a:r>
          </a:p>
        </p:txBody>
      </p:sp>
      <p:sp>
        <p:nvSpPr>
          <p:cNvPr id="4" name="Slide Number Placeholder 3"/>
          <p:cNvSpPr>
            <a:spLocks noGrp="1"/>
          </p:cNvSpPr>
          <p:nvPr>
            <p:ph type="sldNum" sz="quarter" idx="5"/>
          </p:nvPr>
        </p:nvSpPr>
        <p:spPr/>
        <p:txBody>
          <a:bodyPr/>
          <a:lstStyle/>
          <a:p>
            <a:fld id="{6143FE55-6C78-4DFD-94D1-39CB793ED5F3}" type="slidenum">
              <a:rPr lang="en-US" smtClean="0"/>
              <a:t>33</a:t>
            </a:fld>
            <a:endParaRPr lang="en-US"/>
          </a:p>
        </p:txBody>
      </p:sp>
    </p:spTree>
    <p:extLst>
      <p:ext uri="{BB962C8B-B14F-4D97-AF65-F5344CB8AC3E}">
        <p14:creationId xmlns:p14="http://schemas.microsoft.com/office/powerpoint/2010/main" val="2473792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dirty="0">
                <a:solidFill>
                  <a:srgbClr val="0E101A"/>
                </a:solidFill>
                <a:effectLst/>
              </a:rPr>
              <a:t>Consumer Report (n.d.). Elevate your brand with trusted leader in consumer trust. https://www.consumerreports.org/brand-licensing/?utm_source=google&amp;utm_medium=cpc&amp;utm_campaign=ng_cr_search_nb_general&amp;utm_content=enhance%20brand%20value&amp;gad_source=1&amp;gclid=CjwKCAjwz42xBhB9EiwA48pT74zk9g8jR9QcVrUDa18AjnDX62xlk1uX1FO93Injg7jrqVPpwIg1exoCgToQAvD_BwE</a:t>
            </a:r>
          </a:p>
          <a:p>
            <a:pPr>
              <a:spcBef>
                <a:spcPts val="0"/>
              </a:spcBef>
              <a:spcAft>
                <a:spcPts val="0"/>
              </a:spcAft>
            </a:pPr>
            <a:endParaRPr lang="en-US" dirty="0">
              <a:solidFill>
                <a:srgbClr val="0E101A"/>
              </a:solidFill>
              <a:effectLst/>
            </a:endParaRPr>
          </a:p>
          <a:p>
            <a:pPr>
              <a:spcBef>
                <a:spcPts val="0"/>
              </a:spcBef>
              <a:spcAft>
                <a:spcPts val="0"/>
              </a:spcAft>
            </a:pPr>
            <a:r>
              <a:rPr lang="en-US" dirty="0" err="1">
                <a:solidFill>
                  <a:srgbClr val="0E101A"/>
                </a:solidFill>
                <a:effectLst/>
              </a:rPr>
              <a:t>Rheude</a:t>
            </a:r>
            <a:r>
              <a:rPr lang="en-US" dirty="0">
                <a:solidFill>
                  <a:srgbClr val="0E101A"/>
                </a:solidFill>
                <a:effectLst/>
              </a:rPr>
              <a:t>, J (December 15, 2023). Demand forecasting: Types methods and examples. https://redstagfulfillment.com/what-is-demand-forecasting/</a:t>
            </a:r>
          </a:p>
          <a:p>
            <a:pPr>
              <a:spcBef>
                <a:spcPts val="0"/>
              </a:spcBef>
              <a:spcAft>
                <a:spcPts val="0"/>
              </a:spcAft>
            </a:pPr>
            <a:endParaRPr lang="en-US" dirty="0">
              <a:solidFill>
                <a:srgbClr val="0E101A"/>
              </a:solidFill>
              <a:effectLst/>
            </a:endParaRPr>
          </a:p>
          <a:p>
            <a:pPr>
              <a:spcBef>
                <a:spcPts val="0"/>
              </a:spcBef>
              <a:spcAft>
                <a:spcPts val="0"/>
              </a:spcAft>
            </a:pPr>
            <a:r>
              <a:rPr lang="en-US" dirty="0">
                <a:solidFill>
                  <a:srgbClr val="0E101A"/>
                </a:solidFill>
                <a:effectLst/>
              </a:rPr>
              <a:t>Optimizely (n.d.). Marketing Strategy. https://www.optimizely.com/optimization-glossary/marketing-strategy/</a:t>
            </a:r>
          </a:p>
          <a:p>
            <a:pPr>
              <a:spcBef>
                <a:spcPts val="0"/>
              </a:spcBef>
              <a:spcAft>
                <a:spcPts val="0"/>
              </a:spcAft>
            </a:pPr>
            <a:endParaRPr lang="en-US" dirty="0">
              <a:solidFill>
                <a:srgbClr val="0E101A"/>
              </a:solidFill>
              <a:effectLst/>
            </a:endParaRPr>
          </a:p>
          <a:p>
            <a:pPr>
              <a:spcBef>
                <a:spcPts val="0"/>
              </a:spcBef>
              <a:spcAft>
                <a:spcPts val="0"/>
              </a:spcAft>
            </a:pPr>
            <a:r>
              <a:rPr lang="en-US" dirty="0">
                <a:solidFill>
                  <a:srgbClr val="0E101A"/>
                </a:solidFill>
                <a:effectLst/>
              </a:rPr>
              <a:t>CFI (n.d.) Resource management smart tools. https://corporatefinanceinstitute.com/resources/management/smart-goal/#:~:text=The%20Importance%20of%20SMART%20Goal%20Setting&amp;text=SMART%20goals%20set%20you%20up,organize%20and%20reach%20your%20goals.</a:t>
            </a:r>
          </a:p>
          <a:p>
            <a:pPr>
              <a:spcBef>
                <a:spcPts val="0"/>
              </a:spcBef>
              <a:spcAft>
                <a:spcPts val="0"/>
              </a:spcAft>
            </a:pPr>
            <a:endParaRPr lang="en-US" dirty="0">
              <a:solidFill>
                <a:srgbClr val="0E101A"/>
              </a:solidFill>
              <a:effectLst/>
            </a:endParaRPr>
          </a:p>
          <a:p>
            <a:pPr>
              <a:spcBef>
                <a:spcPts val="0"/>
              </a:spcBef>
              <a:spcAft>
                <a:spcPts val="0"/>
              </a:spcAft>
            </a:pPr>
            <a:r>
              <a:rPr lang="en-US" dirty="0" err="1">
                <a:solidFill>
                  <a:srgbClr val="0E101A"/>
                </a:solidFill>
                <a:effectLst/>
              </a:rPr>
              <a:t>Stockopedia</a:t>
            </a:r>
            <a:r>
              <a:rPr lang="en-US" dirty="0">
                <a:solidFill>
                  <a:srgbClr val="0E101A"/>
                </a:solidFill>
                <a:effectLst/>
              </a:rPr>
              <a:t> (n.d.). Sales growth TTM. https://www.stockopedia.com/ratios/sales-growth-ttm-838/</a:t>
            </a:r>
          </a:p>
          <a:p>
            <a:pPr>
              <a:spcBef>
                <a:spcPts val="0"/>
              </a:spcBef>
              <a:spcAft>
                <a:spcPts val="0"/>
              </a:spcAft>
            </a:pPr>
            <a:endParaRPr lang="en-US" dirty="0">
              <a:solidFill>
                <a:srgbClr val="0E101A"/>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Shahid, K ( January 11, 2024).How to measure brand awareness: 10 metrics to track. https://sproutsocial.com/insights/how-to-measure-brand-awareness/</a:t>
            </a:r>
          </a:p>
          <a:p>
            <a:pPr>
              <a:spcBef>
                <a:spcPts val="0"/>
              </a:spcBef>
              <a:spcAft>
                <a:spcPts val="0"/>
              </a:spcAft>
            </a:pPr>
            <a:endParaRPr lang="en-US" dirty="0">
              <a:solidFill>
                <a:srgbClr val="0E101A"/>
              </a:solidFill>
              <a:effectLst/>
            </a:endParaRPr>
          </a:p>
          <a:p>
            <a:pPr>
              <a:spcBef>
                <a:spcPts val="0"/>
              </a:spcBef>
              <a:spcAft>
                <a:spcPts val="0"/>
              </a:spcAft>
            </a:pPr>
            <a:endParaRPr lang="en-US" dirty="0">
              <a:solidFill>
                <a:srgbClr val="0E101A"/>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Holmes, K (March 17, 2021) How to integrate CRM data with Google analytics for closed loop reporting. https://www.ruleranalytics.com/blog/analytics/google-analytics-crm/</a:t>
            </a:r>
          </a:p>
          <a:p>
            <a:pPr>
              <a:spcBef>
                <a:spcPts val="0"/>
              </a:spcBef>
              <a:spcAft>
                <a:spcPts val="0"/>
              </a:spcAft>
            </a:pPr>
            <a:endParaRPr lang="en-US" dirty="0">
              <a:solidFill>
                <a:srgbClr val="0E101A"/>
              </a:solidFill>
              <a:effectLst/>
            </a:endParaRPr>
          </a:p>
          <a:p>
            <a:pPr>
              <a:spcBef>
                <a:spcPts val="0"/>
              </a:spcBef>
              <a:spcAft>
                <a:spcPts val="0"/>
              </a:spcAft>
            </a:pPr>
            <a:endParaRPr lang="en-US" dirty="0">
              <a:solidFill>
                <a:srgbClr val="0E101A"/>
              </a:solidFill>
              <a:effectLst/>
            </a:endParaRPr>
          </a:p>
          <a:p>
            <a:pPr>
              <a:spcBef>
                <a:spcPts val="0"/>
              </a:spcBef>
              <a:spcAft>
                <a:spcPts val="0"/>
              </a:spcAft>
            </a:pPr>
            <a:endParaRPr lang="en-US" dirty="0">
              <a:solidFill>
                <a:srgbClr val="0E101A"/>
              </a:solidFill>
              <a:effectLst/>
            </a:endParaRPr>
          </a:p>
          <a:p>
            <a:r>
              <a:rPr lang="en-US" dirty="0"/>
              <a:t>Zivkovic, M ( March 20, 2024). Top 10 social media monitoring tools for PR pro- a 2024 list. https://prowly.com/magazine/social-media-monitoring-tools/#:~:text=With%20SproutSocial%2C%20you%20can%20track,your%20target%20audience%20really%20is.</a:t>
            </a:r>
          </a:p>
          <a:p>
            <a:pPr>
              <a:spcBef>
                <a:spcPts val="0"/>
              </a:spcBef>
              <a:spcAft>
                <a:spcPts val="0"/>
              </a:spcAft>
            </a:pP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0842455A-0D23-4EAB-9AF9-2CC2B3066B0A}" type="slidenum">
              <a:rPr lang="en-US" smtClean="0"/>
              <a:t>34</a:t>
            </a:fld>
            <a:endParaRPr lang="en-US" dirty="0"/>
          </a:p>
        </p:txBody>
      </p:sp>
    </p:spTree>
    <p:extLst>
      <p:ext uri="{BB962C8B-B14F-4D97-AF65-F5344CB8AC3E}">
        <p14:creationId xmlns:p14="http://schemas.microsoft.com/office/powerpoint/2010/main" val="803951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highlight>
                  <a:srgbClr val="FFFFFF"/>
                </a:highlight>
                <a:latin typeface="Times New Roman" panose="02020603050405020304" pitchFamily="18" charset="0"/>
                <a:cs typeface="Times New Roman" panose="02020603050405020304" pitchFamily="18" charset="0"/>
              </a:rPr>
              <a:t>Ireland, C (November 7, 2022). 5 things that destroy a company’s value. https://www.crowe.com/ie/insights/5-things-that-destroy-a-companys-value</a:t>
            </a:r>
          </a:p>
          <a:p>
            <a:pPr algn="l"/>
            <a:endParaRPr lang="en-US"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spc="-25" dirty="0">
                <a:solidFill>
                  <a:srgbClr val="0D0D0D"/>
                </a:solidFill>
                <a:effectLst/>
                <a:latin typeface="Times New Roman" panose="02020603050405020304" pitchFamily="18" charset="0"/>
                <a:ea typeface="MS Mincho" panose="02020609040205080304" pitchFamily="49" charset="-128"/>
                <a:cs typeface="Times New Roman" panose="02020603050405020304" pitchFamily="18" charset="0"/>
              </a:rPr>
              <a:t>Weinger, A (n.d.). What is the  impact of CSR? FAQ and key benefits for businesshttps://doublethedonation.com/how-csr-impacts-businesses/</a:t>
            </a:r>
            <a:endParaRPr lang="en-US"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lgn="l"/>
            <a:endParaRPr lang="en-US"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333333"/>
                </a:solidFill>
                <a:effectLst/>
                <a:highlight>
                  <a:srgbClr val="FFFFFF"/>
                </a:highlight>
                <a:latin typeface="Times New Roman" panose="02020603050405020304" pitchFamily="18" charset="0"/>
                <a:cs typeface="Times New Roman" panose="02020603050405020304" pitchFamily="18" charset="0"/>
              </a:rPr>
              <a:t>Fuchs, J (March 17, 2021). Workplace reopening's are on the horizon: Here how to prepare. https://blog.hubspot.com/sales/how-to-prepare-a-workplace-for-reopening</a:t>
            </a:r>
          </a:p>
          <a:p>
            <a:pPr algn="l"/>
            <a:endParaRPr lang="en-US"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333333"/>
                </a:solidFill>
                <a:effectLst/>
                <a:highlight>
                  <a:srgbClr val="FFFFFF"/>
                </a:highlight>
                <a:latin typeface="Times New Roman" panose="02020603050405020304" pitchFamily="18" charset="0"/>
                <a:cs typeface="Times New Roman" panose="02020603050405020304" pitchFamily="18" charset="0"/>
              </a:rPr>
              <a:t>Grayson, D( July 2009). Stakeholder Engagement: A road map to meaningful engagement. https://www.fundacionseres.org/lists/informes/attachments/1118/stakeholder%20engagement.pdf</a:t>
            </a:r>
          </a:p>
          <a:p>
            <a:pPr algn="l"/>
            <a:endParaRPr lang="en-US"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333333"/>
                </a:solidFill>
                <a:effectLst/>
                <a:highlight>
                  <a:srgbClr val="FFFFFF"/>
                </a:highlight>
                <a:latin typeface="Times New Roman" panose="02020603050405020304" pitchFamily="18" charset="0"/>
                <a:cs typeface="Times New Roman" panose="02020603050405020304" pitchFamily="18" charset="0"/>
              </a:rPr>
              <a:t>Project Manager(December 2, 2013). </a:t>
            </a:r>
            <a:r>
              <a:rPr lang="en-US" b="1" i="0" dirty="0">
                <a:solidFill>
                  <a:srgbClr val="0F0F0F"/>
                </a:solidFill>
                <a:effectLst/>
                <a:highlight>
                  <a:srgbClr val="FFFFFF"/>
                </a:highlight>
                <a:latin typeface="Roboto" panose="02000000000000000000" pitchFamily="2" charset="0"/>
              </a:rPr>
              <a:t>Project Stakeholder Management Plan: Managing Expectations! </a:t>
            </a:r>
            <a:r>
              <a:rPr lang="en-US" b="0" i="0" dirty="0">
                <a:solidFill>
                  <a:srgbClr val="333333"/>
                </a:solidFill>
                <a:effectLst/>
                <a:highlight>
                  <a:srgbClr val="FFFFFF"/>
                </a:highlight>
                <a:latin typeface="Times New Roman" panose="02020603050405020304" pitchFamily="18" charset="0"/>
                <a:cs typeface="Times New Roman" panose="02020603050405020304" pitchFamily="18" charset="0"/>
              </a:rPr>
              <a:t>[Video]. https://www.youtube.com/watch?v=0EkufUCo5qI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u="none"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Miller, A (n.d.). Proactive Crisis Management. </a:t>
            </a:r>
            <a:r>
              <a:rPr lang="en-US" sz="1800" i="0" u="none"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hlinkClick r:id="rId3">
                  <a:extLst>
                    <a:ext uri="{A12FA001-AC4F-418D-AE19-62706E023703}">
                      <ahyp:hlinkClr xmlns:ahyp="http://schemas.microsoft.com/office/drawing/2018/hyperlinkcolor" val="tx"/>
                    </a:ext>
                  </a:extLst>
                </a:hlinkClick>
              </a:rPr>
              <a:t>https://www.leavitt.com/leavittpacific/docs/Newsletter_Crisis-Management_AlexMiller.pdf</a:t>
            </a:r>
            <a:endParaRPr lang="en-US" sz="1800" i="0" u="none" dirty="0">
              <a:solidFill>
                <a:schemeClr val="tx1"/>
              </a:solidFill>
              <a:effectLst/>
              <a:latin typeface="Calibri Light" panose="020F0302020204030204" pitchFamily="34" charset="0"/>
              <a:ea typeface="MS Mincho" panose="02020609040205080304" pitchFamily="49"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Chen, J (</a:t>
            </a:r>
            <a:r>
              <a:rPr lang="en-US" sz="1800" u="none" dirty="0">
                <a:solidFill>
                  <a:schemeClr val="tx1"/>
                </a:solidFill>
                <a:effectLst/>
                <a:highlight>
                  <a:srgbClr val="FFFFFF"/>
                </a:highlight>
                <a:latin typeface="Times New Roman" panose="02020603050405020304" pitchFamily="18" charset="0"/>
                <a:ea typeface="MS Mincho" panose="02020609040205080304" pitchFamily="49" charset="-128"/>
                <a:cs typeface="Times New Roman" panose="02020603050405020304" pitchFamily="18" charset="0"/>
              </a:rPr>
              <a:t>Published on February 18, 2020</a:t>
            </a:r>
            <a:r>
              <a:rPr lang="en-US" sz="1800" u="none"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 Why brands need social media monitoring. </a:t>
            </a:r>
            <a:r>
              <a:rPr lang="en-US" sz="1800" u="none"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hlinkClick r:id="rId4">
                  <a:extLst>
                    <a:ext uri="{A12FA001-AC4F-418D-AE19-62706E023703}">
                      <ahyp:hlinkClr xmlns:ahyp="http://schemas.microsoft.com/office/drawing/2018/hyperlinkcolor" val="tx"/>
                    </a:ext>
                  </a:extLst>
                </a:hlinkClick>
              </a:rPr>
              <a:t>https://sproutsocial.com/insights/social-media-monitoring/</a:t>
            </a:r>
            <a:endParaRPr lang="en-US" sz="1800" u="none" dirty="0">
              <a:solidFill>
                <a:schemeClr val="tx1"/>
              </a:solidFill>
              <a:effectLst/>
              <a:latin typeface="Calibri Light" panose="020F0302020204030204" pitchFamily="34" charset="0"/>
              <a:ea typeface="MS Mincho" panose="02020609040205080304" pitchFamily="49"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Times New Roman" panose="02020603050405020304" pitchFamily="18" charset="0"/>
                <a:cs typeface="Times New Roman" panose="02020603050405020304" pitchFamily="18" charset="0"/>
              </a:rPr>
              <a:t>Cannon, W (</a:t>
            </a:r>
            <a:r>
              <a:rPr lang="en-US" b="0" i="0" dirty="0">
                <a:solidFill>
                  <a:schemeClr val="tx1"/>
                </a:solidFill>
                <a:effectLst/>
                <a:highlight>
                  <a:srgbClr val="FFFFFF"/>
                </a:highlight>
                <a:latin typeface="Times New Roman" panose="02020603050405020304" pitchFamily="18" charset="0"/>
                <a:cs typeface="Times New Roman" panose="02020603050405020304" pitchFamily="18" charset="0"/>
              </a:rPr>
              <a:t>March 2, 2024). Chief Sales Officer vs Chief Marketing Officer: Role + </a:t>
            </a:r>
            <a:r>
              <a:rPr lang="en-US" b="0" i="0" dirty="0" err="1">
                <a:solidFill>
                  <a:schemeClr val="tx1"/>
                </a:solidFill>
                <a:effectLst/>
                <a:highlight>
                  <a:srgbClr val="FFFFFF"/>
                </a:highlight>
                <a:latin typeface="Times New Roman" panose="02020603050405020304" pitchFamily="18" charset="0"/>
                <a:cs typeface="Times New Roman" panose="02020603050405020304" pitchFamily="18" charset="0"/>
              </a:rPr>
              <a:t>Differences.</a:t>
            </a:r>
            <a:r>
              <a:rPr lang="en-US" b="0" i="0" dirty="0" err="1">
                <a:solidFill>
                  <a:schemeClr val="tx1"/>
                </a:solidFill>
                <a:effectLst/>
                <a:latin typeface="Times New Roman" panose="02020603050405020304" pitchFamily="18" charset="0"/>
                <a:cs typeface="Times New Roman" panose="02020603050405020304" pitchFamily="18" charset="0"/>
              </a:rPr>
              <a:t>https</a:t>
            </a:r>
            <a:r>
              <a:rPr lang="en-US" b="0" i="0" dirty="0">
                <a:solidFill>
                  <a:schemeClr val="tx1"/>
                </a:solidFill>
                <a:effectLst/>
                <a:latin typeface="Times New Roman" panose="02020603050405020304" pitchFamily="18" charset="0"/>
                <a:cs typeface="Times New Roman" panose="02020603050405020304" pitchFamily="18" charset="0"/>
              </a:rPr>
              <a:t>://www.uplead.com/chief-sales-officer-vs-chief-marketing-officer/#:~:text=In%20the%20dynamic%20day%2Dto,unique%20responsibilities%20and%20strategic%20importance.</a:t>
            </a:r>
          </a:p>
          <a:p>
            <a:pPr algn="l"/>
            <a:endParaRPr lang="en-US" b="0" i="0" dirty="0">
              <a:solidFill>
                <a:schemeClr val="tx1"/>
              </a:solidFill>
              <a:effectLst/>
              <a:latin typeface="Times New Roman" panose="02020603050405020304" pitchFamily="18" charset="0"/>
              <a:cs typeface="Times New Roman" panose="02020603050405020304" pitchFamily="18" charset="0"/>
            </a:endParaRPr>
          </a:p>
          <a:p>
            <a:pPr algn="l"/>
            <a:r>
              <a:rPr lang="en-US" b="0" i="0" dirty="0" err="1">
                <a:solidFill>
                  <a:schemeClr val="tx1"/>
                </a:solidFill>
                <a:effectLst/>
                <a:latin typeface="Times New Roman" panose="02020603050405020304" pitchFamily="18" charset="0"/>
                <a:cs typeface="Times New Roman" panose="02020603050405020304" pitchFamily="18" charset="0"/>
              </a:rPr>
              <a:t>Flowflu</a:t>
            </a:r>
            <a:r>
              <a:rPr lang="en-US" b="0" i="0" dirty="0">
                <a:solidFill>
                  <a:schemeClr val="tx1"/>
                </a:solidFill>
                <a:effectLst/>
                <a:latin typeface="Times New Roman" panose="02020603050405020304" pitchFamily="18" charset="0"/>
                <a:cs typeface="Times New Roman" panose="02020603050405020304" pitchFamily="18" charset="0"/>
              </a:rPr>
              <a:t> (n.d.). </a:t>
            </a:r>
            <a:r>
              <a:rPr lang="en-US" b="0" i="0" dirty="0">
                <a:solidFill>
                  <a:schemeClr val="tx1"/>
                </a:solidFill>
                <a:effectLst/>
                <a:highlight>
                  <a:srgbClr val="FFFFFF"/>
                </a:highlight>
                <a:latin typeface="Times New Roman" panose="02020603050405020304" pitchFamily="18" charset="0"/>
                <a:cs typeface="Times New Roman" panose="02020603050405020304" pitchFamily="18" charset="0"/>
              </a:rPr>
              <a:t>What Are The 4 Pillars Of </a:t>
            </a:r>
            <a:r>
              <a:rPr lang="en-US" b="0" i="0" dirty="0" err="1">
                <a:solidFill>
                  <a:schemeClr val="tx1"/>
                </a:solidFill>
                <a:effectLst/>
                <a:highlight>
                  <a:srgbClr val="FFFFFF"/>
                </a:highlight>
                <a:latin typeface="Times New Roman" panose="02020603050405020304" pitchFamily="18" charset="0"/>
                <a:cs typeface="Times New Roman" panose="02020603050405020304" pitchFamily="18" charset="0"/>
              </a:rPr>
              <a:t>CRM?</a:t>
            </a:r>
            <a:r>
              <a:rPr lang="en-US" b="0" i="0" dirty="0" err="1">
                <a:solidFill>
                  <a:schemeClr val="tx1"/>
                </a:solidFill>
                <a:effectLst/>
                <a:latin typeface="Times New Roman" panose="02020603050405020304" pitchFamily="18" charset="0"/>
                <a:cs typeface="Times New Roman" panose="02020603050405020304" pitchFamily="18" charset="0"/>
              </a:rPr>
              <a:t>https</a:t>
            </a:r>
            <a:r>
              <a:rPr lang="en-US" b="0" i="0" dirty="0">
                <a:solidFill>
                  <a:schemeClr val="tx1"/>
                </a:solidFill>
                <a:effectLst/>
                <a:latin typeface="Times New Roman" panose="02020603050405020304" pitchFamily="18" charset="0"/>
                <a:cs typeface="Times New Roman" panose="02020603050405020304" pitchFamily="18" charset="0"/>
              </a:rPr>
              <a:t>://www.flowlu.com/crm-guide/pillars-of-crm/#:~:text=To%20ensure%20that%20you%20implement,to%20help%20grow%20your%20business.</a:t>
            </a:r>
          </a:p>
          <a:p>
            <a:endParaRPr lang="en-US" b="0" i="0" dirty="0">
              <a:solidFill>
                <a:schemeClr val="tx1"/>
              </a:solidFill>
              <a:effectLst/>
              <a:latin typeface="Times New Roman" panose="02020603050405020304" pitchFamily="18" charset="0"/>
              <a:cs typeface="Times New Roman" panose="02020603050405020304" pitchFamily="18" charset="0"/>
            </a:endParaRPr>
          </a:p>
          <a:p>
            <a:r>
              <a:rPr lang="en-US" b="0" i="0" dirty="0">
                <a:solidFill>
                  <a:schemeClr val="tx1"/>
                </a:solidFill>
                <a:effectLst/>
                <a:latin typeface="Times New Roman" panose="02020603050405020304" pitchFamily="18" charset="0"/>
                <a:cs typeface="Times New Roman" panose="02020603050405020304" pitchFamily="18" charset="0"/>
              </a:rPr>
              <a:t>Barron, S (July 6, 2023). Customer loyalty and retention 13 ways to improve yours. https://blog.hubspot.com/service/customer-retention-and-loyalty</a:t>
            </a:r>
          </a:p>
          <a:p>
            <a:endParaRPr lang="en-US" b="0" i="0" dirty="0">
              <a:solidFill>
                <a:schemeClr val="tx1"/>
              </a:solidFill>
              <a:effectLst/>
              <a:latin typeface="Times New Roman" panose="02020603050405020304" pitchFamily="18" charset="0"/>
              <a:cs typeface="Times New Roman" panose="02020603050405020304" pitchFamily="18" charset="0"/>
            </a:endParaRPr>
          </a:p>
          <a:p>
            <a:r>
              <a:rPr lang="en-US" b="0" i="0" dirty="0">
                <a:solidFill>
                  <a:schemeClr val="tx1"/>
                </a:solidFill>
                <a:effectLst/>
                <a:latin typeface="Times New Roman" panose="02020603050405020304" pitchFamily="18" charset="0"/>
                <a:cs typeface="Times New Roman" panose="02020603050405020304" pitchFamily="18" charset="0"/>
              </a:rPr>
              <a:t>Carmichael, K (July 28, 2020).The plain English guide to brand equity. https://blog.hubspot.com/marketing/brand-equity</a:t>
            </a:r>
          </a:p>
          <a:p>
            <a:endParaRPr lang="en-US" b="0" i="0" dirty="0">
              <a:solidFill>
                <a:schemeClr val="tx1"/>
              </a:solidFill>
              <a:effectLst/>
              <a:latin typeface="Times New Roman" panose="02020603050405020304" pitchFamily="18" charset="0"/>
              <a:cs typeface="Times New Roman" panose="02020603050405020304" pitchFamily="18" charset="0"/>
            </a:endParaRPr>
          </a:p>
          <a:p>
            <a:r>
              <a:rPr lang="en-US" b="0" i="0" dirty="0">
                <a:solidFill>
                  <a:schemeClr val="tx1"/>
                </a:solidFill>
                <a:effectLst/>
                <a:latin typeface="Times New Roman" panose="02020603050405020304" pitchFamily="18" charset="0"/>
                <a:cs typeface="Times New Roman" panose="02020603050405020304" pitchFamily="18" charset="0"/>
              </a:rPr>
              <a:t>Digital Whale(n.d.). Is Enterprise A Good Place To Work . https://www.thedigitalwhale.com/post-is-enterprise-a-good-place-to-work/</a:t>
            </a:r>
          </a:p>
          <a:p>
            <a:endParaRPr lang="en-US" b="0" i="0" dirty="0">
              <a:solidFill>
                <a:schemeClr val="tx1"/>
              </a:solidFill>
              <a:effectLst/>
              <a:latin typeface="Times New Roman" panose="02020603050405020304" pitchFamily="18" charset="0"/>
              <a:cs typeface="Times New Roman" panose="02020603050405020304" pitchFamily="18" charset="0"/>
            </a:endParaRPr>
          </a:p>
          <a:p>
            <a:r>
              <a:rPr lang="en-US" b="0" dirty="0">
                <a:solidFill>
                  <a:schemeClr val="tx1"/>
                </a:solidFill>
                <a:effectLst/>
                <a:latin typeface="Times New Roman" panose="02020603050405020304" pitchFamily="18" charset="0"/>
                <a:cs typeface="Times New Roman" panose="02020603050405020304" pitchFamily="18" charset="0"/>
              </a:rPr>
              <a:t>Big Commerce (n.d.).What is Brand Equity? </a:t>
            </a:r>
            <a:r>
              <a:rPr lang="en-US" b="0" dirty="0">
                <a:solidFill>
                  <a:schemeClr val="tx1"/>
                </a:solidFill>
                <a:latin typeface="Times New Roman" panose="02020603050405020304" pitchFamily="18" charset="0"/>
                <a:cs typeface="Times New Roman" panose="02020603050405020304" pitchFamily="18" charset="0"/>
              </a:rPr>
              <a:t>https://www.bigcommerce.com/glossary/brand-equity/</a:t>
            </a:r>
          </a:p>
          <a:p>
            <a:endParaRPr lang="en-US" b="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Times New Roman" panose="02020603050405020304" pitchFamily="18" charset="0"/>
                <a:cs typeface="Times New Roman" panose="02020603050405020304" pitchFamily="18" charset="0"/>
              </a:rPr>
              <a:t>Hayes, A (October 27, 2023).Brand Equity: Definition, Importance, Effect on Profit Margin, and Examples. </a:t>
            </a:r>
            <a:r>
              <a:rPr lang="en-US" b="0" dirty="0">
                <a:solidFill>
                  <a:schemeClr val="tx1"/>
                </a:solidFill>
                <a:latin typeface="Times New Roman" panose="02020603050405020304" pitchFamily="18" charset="0"/>
                <a:cs typeface="Times New Roman" panose="02020603050405020304" pitchFamily="18" charset="0"/>
              </a:rPr>
              <a:t> https://www.investopedia.com/terms/b/brandequity.asp#:~:text=Brand%20equity%20is%20important%20for,a%20more%20stable%20customer%20base.</a:t>
            </a:r>
          </a:p>
          <a:p>
            <a:endParaRPr lang="en-US" b="0" dirty="0">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Times New Roman" panose="02020603050405020304" pitchFamily="18" charset="0"/>
                <a:cs typeface="Times New Roman" panose="02020603050405020304" pitchFamily="18" charset="0"/>
              </a:rPr>
              <a:t>Ipsos (22 May 2020</a:t>
            </a:r>
            <a:r>
              <a:rPr lang="en-US" b="0" dirty="0">
                <a:solidFill>
                  <a:schemeClr val="tx1"/>
                </a:solidFill>
                <a:effectLst/>
                <a:latin typeface="Times New Roman" panose="02020603050405020304" pitchFamily="18" charset="0"/>
                <a:cs typeface="Times New Roman" panose="02020603050405020304" pitchFamily="18" charset="0"/>
              </a:rPr>
              <a:t>).</a:t>
            </a:r>
            <a:r>
              <a:rPr lang="en-US" b="0" i="0" dirty="0">
                <a:solidFill>
                  <a:schemeClr val="tx1"/>
                </a:solidFill>
                <a:effectLst/>
                <a:highlight>
                  <a:srgbClr val="FFFFFF"/>
                </a:highlight>
                <a:latin typeface="Times New Roman" panose="02020603050405020304" pitchFamily="18" charset="0"/>
                <a:cs typeface="Times New Roman" panose="02020603050405020304" pitchFamily="18" charset="0"/>
              </a:rPr>
              <a:t> Reopen with Confidence: Ensuring Consumers Feel Safe in the 6-Foot Economy</a:t>
            </a:r>
          </a:p>
          <a:p>
            <a:r>
              <a:rPr lang="en-US" b="0" dirty="0">
                <a:solidFill>
                  <a:schemeClr val="tx1"/>
                </a:solidFill>
                <a:effectLst/>
                <a:latin typeface="Times New Roman" panose="02020603050405020304" pitchFamily="18" charset="0"/>
                <a:cs typeface="Times New Roman" panose="02020603050405020304" pitchFamily="18" charset="0"/>
              </a:rPr>
              <a:t>https://www.ipsos.com/en-us/knowledge/customer-experience/making-customers-feel-safe-6-foot-economy</a:t>
            </a:r>
          </a:p>
          <a:p>
            <a:endParaRPr lang="en-US" b="0" dirty="0">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Times New Roman" panose="02020603050405020304" pitchFamily="18" charset="0"/>
                <a:cs typeface="Times New Roman" panose="02020603050405020304" pitchFamily="18" charset="0"/>
              </a:rPr>
              <a:t>Leibowitz, C( March 3, 2022).</a:t>
            </a:r>
            <a:r>
              <a:rPr lang="en-US" b="0" i="0" dirty="0">
                <a:solidFill>
                  <a:schemeClr val="tx1"/>
                </a:solidFill>
                <a:effectLst/>
                <a:highlight>
                  <a:srgbClr val="FFFFFF"/>
                </a:highlight>
                <a:latin typeface="Times New Roman" panose="02020603050405020304" pitchFamily="18" charset="0"/>
                <a:cs typeface="Times New Roman" panose="02020603050405020304" pitchFamily="18" charset="0"/>
              </a:rPr>
              <a:t> What Is Public Relations and Why Is PR Important?</a:t>
            </a:r>
          </a:p>
          <a:p>
            <a:r>
              <a:rPr lang="en-US" b="0" dirty="0">
                <a:solidFill>
                  <a:schemeClr val="tx1"/>
                </a:solidFill>
                <a:effectLst/>
                <a:latin typeface="Times New Roman" panose="02020603050405020304" pitchFamily="18" charset="0"/>
                <a:cs typeface="Times New Roman" panose="02020603050405020304" pitchFamily="18" charset="0"/>
              </a:rPr>
              <a:t>https://www.5wpr.com/new/what-is-public-relations-and-why-is-it-important/</a:t>
            </a:r>
          </a:p>
          <a:p>
            <a:pPr algn="l"/>
            <a:endParaRPr lang="en-US" b="0" dirty="0">
              <a:solidFill>
                <a:schemeClr val="tx1"/>
              </a:solidFill>
              <a:effectLst/>
              <a:latin typeface="Times New Roman" panose="02020603050405020304" pitchFamily="18" charset="0"/>
              <a:cs typeface="Times New Roman" panose="02020603050405020304" pitchFamily="18" charset="0"/>
            </a:endParaRPr>
          </a:p>
          <a:p>
            <a:pPr algn="l"/>
            <a:r>
              <a:rPr lang="en-US" b="0" dirty="0" err="1">
                <a:solidFill>
                  <a:schemeClr val="tx1"/>
                </a:solidFill>
                <a:effectLst/>
                <a:latin typeface="Times New Roman" panose="02020603050405020304" pitchFamily="18" charset="0"/>
                <a:cs typeface="Times New Roman" panose="02020603050405020304" pitchFamily="18" charset="0"/>
              </a:rPr>
              <a:t>Linezero</a:t>
            </a:r>
            <a:r>
              <a:rPr lang="en-US" b="0" dirty="0">
                <a:solidFill>
                  <a:schemeClr val="tx1"/>
                </a:solidFill>
                <a:effectLst/>
                <a:latin typeface="Times New Roman" panose="02020603050405020304" pitchFamily="18" charset="0"/>
                <a:cs typeface="Times New Roman" panose="02020603050405020304" pitchFamily="18" charset="0"/>
              </a:rPr>
              <a:t>( July 27, 2023).</a:t>
            </a:r>
            <a:r>
              <a:rPr lang="en-US" b="0" i="0" dirty="0">
                <a:solidFill>
                  <a:schemeClr val="tx1"/>
                </a:solidFill>
                <a:effectLst/>
                <a:highlight>
                  <a:srgbClr val="FFFFFF"/>
                </a:highlight>
                <a:latin typeface="Times New Roman" panose="02020603050405020304" pitchFamily="18" charset="0"/>
                <a:cs typeface="Times New Roman" panose="02020603050405020304" pitchFamily="18" charset="0"/>
              </a:rPr>
              <a:t> </a:t>
            </a:r>
            <a:r>
              <a:rPr lang="en-US" b="0" i="0" u="none" strike="noStrike" cap="all" dirty="0">
                <a:solidFill>
                  <a:schemeClr val="tx1"/>
                </a:solidFill>
                <a:effectLst/>
                <a:latin typeface="Times New Roman" panose="02020603050405020304" pitchFamily="18" charset="0"/>
                <a:cs typeface="Times New Roman" panose="02020603050405020304" pitchFamily="18" charset="0"/>
              </a:rPr>
              <a:t>HOW DOES POSITIVE EMPLOYEE EXPERIENCE AFFECT CUSTOMER EXPERIENCE?</a:t>
            </a:r>
          </a:p>
          <a:p>
            <a:r>
              <a:rPr lang="en-US" b="0" dirty="0">
                <a:solidFill>
                  <a:schemeClr val="tx1"/>
                </a:solidFill>
                <a:effectLst/>
                <a:latin typeface="Times New Roman" panose="02020603050405020304" pitchFamily="18" charset="0"/>
                <a:cs typeface="Times New Roman" panose="02020603050405020304" pitchFamily="18" charset="0"/>
              </a:rPr>
              <a:t>https://www.linezero.com/blog/employee-and-customer-experience</a:t>
            </a:r>
          </a:p>
          <a:p>
            <a:endParaRPr lang="en-US" b="0" dirty="0">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effectLst/>
                <a:latin typeface="Times New Roman" panose="02020603050405020304" pitchFamily="18" charset="0"/>
                <a:cs typeface="Times New Roman" panose="02020603050405020304" pitchFamily="18" charset="0"/>
              </a:rPr>
              <a:t>Gupta, D( n.d.).</a:t>
            </a:r>
            <a:r>
              <a:rPr lang="en-US" b="0" i="0" cap="all" dirty="0">
                <a:solidFill>
                  <a:schemeClr val="tx1"/>
                </a:solidFill>
                <a:effectLst/>
                <a:highlight>
                  <a:srgbClr val="FBBACA"/>
                </a:highlight>
                <a:latin typeface="Times New Roman" panose="02020603050405020304" pitchFamily="18" charset="0"/>
                <a:cs typeface="Times New Roman" panose="02020603050405020304" pitchFamily="18" charset="0"/>
              </a:rPr>
              <a:t> HOW DO BRANDS HANDLE NEGATIVE COMMENTS ON SOCIAL MEDIA?</a:t>
            </a:r>
          </a:p>
          <a:p>
            <a:r>
              <a:rPr lang="en-US" b="0" dirty="0">
                <a:solidFill>
                  <a:schemeClr val="tx1"/>
                </a:solidFill>
                <a:effectLst/>
                <a:latin typeface="Times New Roman" panose="02020603050405020304" pitchFamily="18" charset="0"/>
                <a:cs typeface="Times New Roman" panose="02020603050405020304" pitchFamily="18" charset="0"/>
              </a:rPr>
              <a:t>https://bulk.ly/negative-comments-on-social-media/</a:t>
            </a:r>
          </a:p>
          <a:p>
            <a:endParaRPr lang="en-US" b="0" dirty="0">
              <a:solidFill>
                <a:schemeClr val="tx1"/>
              </a:solidFill>
              <a:effectLst/>
              <a:latin typeface="Times New Roman" panose="02020603050405020304" pitchFamily="18" charset="0"/>
              <a:cs typeface="Times New Roman" panose="02020603050405020304" pitchFamily="18" charset="0"/>
            </a:endParaRPr>
          </a:p>
          <a:p>
            <a:r>
              <a:rPr lang="en-US" b="0" dirty="0" err="1">
                <a:solidFill>
                  <a:schemeClr val="tx1"/>
                </a:solidFill>
                <a:effectLst/>
                <a:latin typeface="Times New Roman" panose="02020603050405020304" pitchFamily="18" charset="0"/>
                <a:cs typeface="Times New Roman" panose="02020603050405020304" pitchFamily="18" charset="0"/>
              </a:rPr>
              <a:t>Clearsy</a:t>
            </a:r>
            <a:r>
              <a:rPr lang="en-US" b="0" dirty="0">
                <a:solidFill>
                  <a:schemeClr val="tx1"/>
                </a:solidFill>
                <a:effectLst/>
                <a:latin typeface="Times New Roman" panose="02020603050405020304" pitchFamily="18" charset="0"/>
                <a:cs typeface="Times New Roman" panose="02020603050405020304" pitchFamily="18" charset="0"/>
              </a:rPr>
              <a:t>(n.d.).Operational </a:t>
            </a:r>
            <a:r>
              <a:rPr lang="en-US" b="0" dirty="0" err="1">
                <a:solidFill>
                  <a:schemeClr val="tx1"/>
                </a:solidFill>
                <a:effectLst/>
                <a:latin typeface="Times New Roman" panose="02020603050405020304" pitchFamily="18" charset="0"/>
                <a:cs typeface="Times New Roman" panose="02020603050405020304" pitchFamily="18" charset="0"/>
              </a:rPr>
              <a:t>Safety.https</a:t>
            </a:r>
            <a:r>
              <a:rPr lang="en-US" b="0" dirty="0">
                <a:solidFill>
                  <a:schemeClr val="tx1"/>
                </a:solidFill>
                <a:effectLst/>
                <a:latin typeface="Times New Roman" panose="02020603050405020304" pitchFamily="18" charset="0"/>
                <a:cs typeface="Times New Roman" panose="02020603050405020304" pitchFamily="18" charset="0"/>
              </a:rPr>
              <a:t>://www.clearsy.com/en/thematics/operational-safety/</a:t>
            </a:r>
          </a:p>
          <a:p>
            <a:endParaRPr lang="en-US" b="0" dirty="0">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chemeClr val="tx1"/>
                </a:solidFill>
                <a:effectLst/>
                <a:latin typeface="Times New Roman" panose="02020603050405020304" pitchFamily="18" charset="0"/>
                <a:cs typeface="Times New Roman" panose="02020603050405020304" pitchFamily="18" charset="0"/>
              </a:rPr>
              <a:t>Functionly</a:t>
            </a:r>
            <a:r>
              <a:rPr lang="en-US" b="0" dirty="0">
                <a:solidFill>
                  <a:schemeClr val="tx1"/>
                </a:solidFill>
                <a:effectLst/>
                <a:latin typeface="Times New Roman" panose="02020603050405020304" pitchFamily="18" charset="0"/>
                <a:cs typeface="Times New Roman" panose="02020603050405020304" pitchFamily="18" charset="0"/>
              </a:rPr>
              <a:t> (n.d.).</a:t>
            </a:r>
            <a:r>
              <a:rPr lang="en-US" b="0" i="0" dirty="0">
                <a:solidFill>
                  <a:schemeClr val="tx1"/>
                </a:solidFill>
                <a:effectLst/>
                <a:latin typeface="Times New Roman" panose="02020603050405020304" pitchFamily="18" charset="0"/>
                <a:cs typeface="Times New Roman" panose="02020603050405020304" pitchFamily="18" charset="0"/>
              </a:rPr>
              <a:t> Functional Areas of a Business</a:t>
            </a:r>
          </a:p>
          <a:p>
            <a:r>
              <a:rPr lang="en-US" b="0" dirty="0">
                <a:solidFill>
                  <a:schemeClr val="tx1"/>
                </a:solidFill>
                <a:effectLst/>
                <a:latin typeface="Times New Roman" panose="02020603050405020304" pitchFamily="18" charset="0"/>
                <a:cs typeface="Times New Roman" panose="02020603050405020304" pitchFamily="18" charset="0"/>
              </a:rPr>
              <a:t>https://www.functionly.com/orginometry/business-functions/functional-areas</a:t>
            </a:r>
          </a:p>
          <a:p>
            <a:endParaRPr lang="en-US" b="0" dirty="0">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chemeClr val="tx1"/>
                </a:solidFill>
                <a:effectLst/>
                <a:latin typeface="Times New Roman" panose="02020603050405020304" pitchFamily="18" charset="0"/>
                <a:cs typeface="Times New Roman" panose="02020603050405020304" pitchFamily="18" charset="0"/>
              </a:rPr>
              <a:t>Pennstate</a:t>
            </a:r>
            <a:r>
              <a:rPr lang="en-US" b="0" dirty="0">
                <a:solidFill>
                  <a:schemeClr val="tx1"/>
                </a:solidFill>
                <a:effectLst/>
                <a:latin typeface="Times New Roman" panose="02020603050405020304" pitchFamily="18" charset="0"/>
                <a:cs typeface="Times New Roman" panose="02020603050405020304" pitchFamily="18" charset="0"/>
              </a:rPr>
              <a:t> University (n.d.). </a:t>
            </a:r>
            <a:r>
              <a:rPr lang="en-US" b="0" i="0" cap="all" dirty="0">
                <a:solidFill>
                  <a:schemeClr val="tx1"/>
                </a:solidFill>
                <a:effectLst/>
                <a:highlight>
                  <a:srgbClr val="FFFFFF"/>
                </a:highlight>
                <a:latin typeface="Times New Roman" panose="02020603050405020304" pitchFamily="18" charset="0"/>
                <a:cs typeface="Times New Roman" panose="02020603050405020304" pitchFamily="18" charset="0"/>
              </a:rPr>
              <a:t>CHAPTER 8 – ETHICAL AND LEGAL CONSIDERATIONS</a:t>
            </a:r>
          </a:p>
          <a:p>
            <a:r>
              <a:rPr lang="en-US" b="0" dirty="0">
                <a:solidFill>
                  <a:schemeClr val="tx1"/>
                </a:solidFill>
                <a:effectLst/>
                <a:latin typeface="Times New Roman" panose="02020603050405020304" pitchFamily="18" charset="0"/>
                <a:cs typeface="Times New Roman" panose="02020603050405020304" pitchFamily="18" charset="0"/>
              </a:rPr>
              <a:t>https://psu.pb.unizin.org/comm370/chapter/chapter-8-ethical-and-legal-copnsiderations/</a:t>
            </a:r>
          </a:p>
          <a:p>
            <a:endParaRPr lang="en-US" b="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5939589-3E79-4C82-AA4A-FE78234FAA59}" type="slidenum">
              <a:rPr lang="en-US" smtClean="0"/>
              <a:t>35</a:t>
            </a:fld>
            <a:endParaRPr lang="en-US" dirty="0"/>
          </a:p>
        </p:txBody>
      </p:sp>
    </p:spTree>
    <p:extLst>
      <p:ext uri="{BB962C8B-B14F-4D97-AF65-F5344CB8AC3E}">
        <p14:creationId xmlns:p14="http://schemas.microsoft.com/office/powerpoint/2010/main" val="233560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Green, S (January 12, 2022). </a:t>
            </a:r>
            <a:r>
              <a:rPr lang="en-US" b="0" i="0" dirty="0">
                <a:solidFill>
                  <a:srgbClr val="213343"/>
                </a:solidFill>
                <a:effectLst/>
                <a:latin typeface="Lexend Deca"/>
              </a:rPr>
              <a:t>What Is PDCA? Understanding the Plan-Do-Check-Act Method</a:t>
            </a:r>
          </a:p>
          <a:p>
            <a:r>
              <a:rPr lang="en-US" dirty="0"/>
              <a:t>https://blog.hubspot.com/marketing/pdca-cycle-model</a:t>
            </a:r>
          </a:p>
          <a:p>
            <a:endParaRPr lang="en-US" dirty="0"/>
          </a:p>
          <a:p>
            <a:r>
              <a:rPr lang="en-US" dirty="0"/>
              <a:t>Bennett, M (November 27, 2023). Reputation management strategy guide. https://broadly.com/blog/reputation-management-strategy/</a:t>
            </a:r>
          </a:p>
          <a:p>
            <a:endParaRPr lang="en-US" dirty="0"/>
          </a:p>
          <a:p>
            <a:r>
              <a:rPr lang="en-US" b="0" i="0" u="none" strike="noStrike" dirty="0">
                <a:solidFill>
                  <a:srgbClr val="666666"/>
                </a:solidFill>
                <a:effectLst/>
                <a:highlight>
                  <a:srgbClr val="FFFFFF"/>
                </a:highlight>
                <a:latin typeface="Source Sans Pro" panose="020B0503030403020204" pitchFamily="34" charset="0"/>
                <a:hlinkClick r:id="rId3" tooltip="Posts by Dipen Visavadiya"/>
              </a:rPr>
              <a:t> </a:t>
            </a:r>
            <a:r>
              <a:rPr lang="en-US" b="0" i="0" u="none" strike="noStrike" dirty="0" err="1">
                <a:solidFill>
                  <a:srgbClr val="666666"/>
                </a:solidFill>
                <a:effectLst/>
                <a:highlight>
                  <a:srgbClr val="FFFFFF"/>
                </a:highlight>
                <a:latin typeface="Source Sans Pro" panose="020B0503030403020204" pitchFamily="34" charset="0"/>
                <a:hlinkClick r:id="rId3" tooltip="Posts by Dipen Visavadiya"/>
              </a:rPr>
              <a:t>Visavadiya</a:t>
            </a:r>
            <a:r>
              <a:rPr lang="en-US" b="0" i="0" dirty="0">
                <a:solidFill>
                  <a:srgbClr val="666666"/>
                </a:solidFill>
                <a:effectLst/>
                <a:highlight>
                  <a:srgbClr val="FFFFFF"/>
                </a:highlight>
                <a:latin typeface="Source Sans Pro" panose="020B0503030403020204" pitchFamily="34" charset="0"/>
              </a:rPr>
              <a:t> , D (January 22, 2024). Social media crisis management: How to handle negative feedback and protect your brand. </a:t>
            </a:r>
            <a:r>
              <a:rPr lang="en-US" dirty="0"/>
              <a:t>https://www.agilitypr.com/pr-news/public-relations/social-media-crisis-management-how-to-handle-negative-feedback-and-protect-your-brand/#:~:text=When%20faced%20with%20negative%20feedback,the%20situation%20from%20escalating%20further.</a:t>
            </a:r>
          </a:p>
          <a:p>
            <a:endParaRPr lang="en-US" dirty="0"/>
          </a:p>
          <a:p>
            <a:r>
              <a:rPr lang="en-US" dirty="0"/>
              <a:t>Barnhart, B (January 18, 2024). Social media reputation management: How to stay in good standing with your audience. https://sproutsocial.com/insights/social-media-reputation-management/</a:t>
            </a:r>
          </a:p>
          <a:p>
            <a:endParaRPr lang="en-US" dirty="0"/>
          </a:p>
          <a:p>
            <a:r>
              <a:rPr lang="en-US" dirty="0"/>
              <a:t>Huffman, J(May 3, 2023). Unique selling proposition What it is and how to develop a great one. https://blog.hubspot.com/sales/unique-selling-proposition#what-is-a-usp</a:t>
            </a:r>
          </a:p>
          <a:p>
            <a:endParaRPr lang="en-US" dirty="0"/>
          </a:p>
          <a:p>
            <a:endParaRPr lang="en-US" dirty="0"/>
          </a:p>
          <a:p>
            <a:r>
              <a:rPr lang="en-US" dirty="0"/>
              <a:t>Optimizely (n.d.).Unique selling point. https://www.optimizely.com/optimization-glossary/unique-selling-point/</a:t>
            </a:r>
          </a:p>
          <a:p>
            <a:endParaRPr lang="en-US" dirty="0"/>
          </a:p>
          <a:p>
            <a:r>
              <a:rPr lang="en-US" dirty="0"/>
              <a:t>Mailchimp (n.d.) What are marketing channels? https://mailchimp.com/resources/what-are-marketing-channels/</a:t>
            </a:r>
          </a:p>
          <a:p>
            <a:endParaRPr lang="en-US" dirty="0"/>
          </a:p>
          <a:p>
            <a:r>
              <a:rPr lang="en-US" dirty="0"/>
              <a:t>Chambers, S( January 20, 2023). Everything you need to know about customer experience research. https://blog.hubspot.com/service/customer-experience-research#what</a:t>
            </a:r>
          </a:p>
          <a:p>
            <a:endParaRPr lang="en-US" dirty="0"/>
          </a:p>
          <a:p>
            <a:r>
              <a:rPr lang="en-US" dirty="0"/>
              <a:t>Bhat, A(n.d.). Consumer research: example process and scope. https://www.questionpro.com/blog/consumer-research/#:~:text=What%20is%20Consumer%20Research%3F,create%20detailed%20purchasing%20behavior%20profiles.</a:t>
            </a:r>
          </a:p>
          <a:p>
            <a:endParaRPr lang="en-US" dirty="0"/>
          </a:p>
          <a:p>
            <a:r>
              <a:rPr lang="en-US" dirty="0"/>
              <a:t>Queensland business(n.d.). Planning and conduction market and customer research. https://www.business.qld.gov.au/running-business/marketing-sales/market-customer-research/plan-conduct</a:t>
            </a:r>
          </a:p>
          <a:p>
            <a:endParaRPr lang="en-US" dirty="0"/>
          </a:p>
          <a:p>
            <a:r>
              <a:rPr lang="en-US" dirty="0" err="1"/>
              <a:t>Ruparelia</a:t>
            </a:r>
            <a:r>
              <a:rPr lang="en-US" dirty="0"/>
              <a:t>, A (March 5, 2022), 8 Types of traditional marketing methods to implement. https://salespanel.io/blog/marketing/traditional-marketing-methods/</a:t>
            </a:r>
          </a:p>
          <a:p>
            <a:endParaRPr lang="en-US" dirty="0"/>
          </a:p>
          <a:p>
            <a:r>
              <a:rPr lang="en-US" dirty="0"/>
              <a:t>Delighted( n.d.). 4 simple and powerful customers retention strategies. https://delighted.com/blog/improving-customer-retention-strategies</a:t>
            </a:r>
          </a:p>
          <a:p>
            <a:endParaRPr lang="en-US" dirty="0"/>
          </a:p>
          <a:p>
            <a:r>
              <a:rPr lang="en-US" dirty="0"/>
              <a:t>Putler(March 15, 2024) Customer retention” the ultimate guidebook to reduce customer churn. https://www.putler.com/customer-retention/#:~:text=Customer%20retention%20is%20vital%20for,develop%20and%20grow%20business%20value.</a:t>
            </a:r>
          </a:p>
          <a:p>
            <a:endParaRPr lang="en-US" dirty="0"/>
          </a:p>
          <a:p>
            <a:r>
              <a:rPr lang="en-US" dirty="0" err="1"/>
              <a:t>Guataven</a:t>
            </a:r>
            <a:r>
              <a:rPr lang="en-US" dirty="0"/>
              <a:t>, A(August 10, 2023) From SEO to Social media: What are the 8 types of digital marketing. https://www.snhu.edu/about-us/newsroom/business/types-of-digital-marketing</a:t>
            </a:r>
          </a:p>
          <a:p>
            <a:endParaRPr lang="en-US" dirty="0"/>
          </a:p>
          <a:p>
            <a:r>
              <a:rPr lang="en-US" dirty="0"/>
              <a:t>Eminence( n.d.). SEO migration: McDonalds. https://eminence.ch/en/portfolio-item/mcdonalds-seo-2/#gref</a:t>
            </a:r>
          </a:p>
          <a:p>
            <a:endParaRPr lang="en-US" dirty="0"/>
          </a:p>
          <a:p>
            <a:r>
              <a:rPr lang="en-US" dirty="0"/>
              <a:t>Taylor, R (December 15, 2021) Why a good marketing strategy takes time. https://yorcmo.com/why-a-good-marketing-strategy-takes-time/#:~:text=Monitoring%20Campaign%20Effectiveness%20is%20Time%2DConsuming&amp;text=Depending%20on%20your%20ad%20metrics,buying%20your%20types%20of%20products.</a:t>
            </a:r>
          </a:p>
          <a:p>
            <a:endParaRPr lang="en-US" dirty="0"/>
          </a:p>
          <a:p>
            <a:r>
              <a:rPr lang="en-US" dirty="0"/>
              <a:t>AMA (July 27, 2022). How can traditional and digital marketing work together? https://www.ama.org/marketing-news/how-can-traditional-and-digital-marketing-work-together/</a:t>
            </a:r>
          </a:p>
          <a:p>
            <a:endParaRPr lang="en-US" dirty="0"/>
          </a:p>
          <a:p>
            <a:r>
              <a:rPr lang="en-US" dirty="0"/>
              <a:t>Peters, B (July 29, 2022). Can Gen Z reached through traditional marketing channels. https://amaboston.org/blog/can-gen-z-be-reached-through-traditional-marketing-channels/</a:t>
            </a:r>
          </a:p>
          <a:p>
            <a:endParaRPr lang="en-US" dirty="0"/>
          </a:p>
          <a:p>
            <a:r>
              <a:rPr lang="en-US" dirty="0"/>
              <a:t>Shirey, T (n.d.). How traditional and digital marketing work together. https://www.webfx.com/blog/marketing/how-traditional-and-digital-marketing-work-together/#:~:text=Combined%2C%20traditional%20and%20digital%20marketing,a%20powerhouse%20in%20your%20industry.</a:t>
            </a:r>
          </a:p>
          <a:p>
            <a:endParaRPr lang="en-US" dirty="0"/>
          </a:p>
          <a:p>
            <a:r>
              <a:rPr lang="en-US" dirty="0"/>
              <a:t>Forbes( September 16, 2020). 14 ways to build a solid crisis management strategy. https://www.forbes.com/sites/forbescoachescouncil/2020/09/16/14-ways-to-build-a-solid-crisis-management-strategy/?sh=79c24d1b5a89</a:t>
            </a:r>
          </a:p>
          <a:p>
            <a:endParaRPr lang="en-US" dirty="0"/>
          </a:p>
          <a:p>
            <a:r>
              <a:rPr lang="en-US" dirty="0"/>
              <a:t>SMU( July 20, 2023).The importance of having a digital </a:t>
            </a:r>
            <a:r>
              <a:rPr lang="en-US" dirty="0" err="1"/>
              <a:t>prescenece</a:t>
            </a:r>
            <a:r>
              <a:rPr lang="en-US" dirty="0"/>
              <a:t> and how to leverage digital marketing in todays crowded marketplace. https://academy.smu.edu.sg/insights/importance-having-digital-presence-and-how-leverage-digital-marketing-todays-crowded</a:t>
            </a:r>
          </a:p>
        </p:txBody>
      </p:sp>
      <p:sp>
        <p:nvSpPr>
          <p:cNvPr id="4" name="Slide Number Placeholder 3"/>
          <p:cNvSpPr>
            <a:spLocks noGrp="1"/>
          </p:cNvSpPr>
          <p:nvPr>
            <p:ph type="sldNum" sz="quarter" idx="5"/>
          </p:nvPr>
        </p:nvSpPr>
        <p:spPr/>
        <p:txBody>
          <a:bodyPr/>
          <a:lstStyle/>
          <a:p>
            <a:fld id="{0842455A-0D23-4EAB-9AF9-2CC2B3066B0A}" type="slidenum">
              <a:rPr lang="en-US" smtClean="0"/>
              <a:t>36</a:t>
            </a:fld>
            <a:endParaRPr lang="en-US" dirty="0"/>
          </a:p>
        </p:txBody>
      </p:sp>
    </p:spTree>
    <p:extLst>
      <p:ext uri="{BB962C8B-B14F-4D97-AF65-F5344CB8AC3E}">
        <p14:creationId xmlns:p14="http://schemas.microsoft.com/office/powerpoint/2010/main" val="3253552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CMO(Chief Marketing Officer) and the CSO(Chief  Sales Officer) must understand that negative sentiments on social media can damage a brand's reputation and deter potential visitors. Maintaining A strong brand reputation directly influences a business's success and long-term sustainability. </a:t>
            </a:r>
          </a:p>
          <a:p>
            <a:endParaRPr lang="en-US" dirty="0"/>
          </a:p>
          <a:p>
            <a:r>
              <a:rPr lang="en-US" dirty="0"/>
              <a:t>Negative comments on social media platforms can harm a brand's image and reputation, leading to various consequences that can impact its overall success. Pamela from </a:t>
            </a:r>
            <a:r>
              <a:rPr lang="en-US" b="1" dirty="0"/>
              <a:t>HubSpot </a:t>
            </a:r>
            <a:r>
              <a:rPr lang="en-US" dirty="0"/>
              <a:t>states, “</a:t>
            </a:r>
            <a:r>
              <a:rPr lang="en-US" b="0" i="0" dirty="0">
                <a:solidFill>
                  <a:srgbClr val="213343"/>
                </a:solidFill>
                <a:effectLst/>
                <a:latin typeface="Lexend Deca"/>
              </a:rPr>
              <a:t>the internet and </a:t>
            </a:r>
            <a:r>
              <a:rPr lang="en-US" i="0" u="none" dirty="0">
                <a:solidFill>
                  <a:schemeClr val="tx1"/>
                </a:solidFill>
                <a:effectLst/>
                <a:latin typeface="Lexend Deca"/>
                <a:hlinkClick r:id="rId3">
                  <a:extLst>
                    <a:ext uri="{A12FA001-AC4F-418D-AE19-62706E023703}">
                      <ahyp:hlinkClr xmlns:ahyp="http://schemas.microsoft.com/office/drawing/2018/hyperlinkcolor" val="tx"/>
                    </a:ext>
                  </a:extLst>
                </a:hlinkClick>
              </a:rPr>
              <a:t>social media </a:t>
            </a:r>
            <a:r>
              <a:rPr lang="en-US" b="0" i="0" dirty="0">
                <a:solidFill>
                  <a:srgbClr val="213343"/>
                </a:solidFill>
                <a:effectLst/>
                <a:latin typeface="Lexend Deca"/>
              </a:rPr>
              <a:t>platforms make the comments from these meanies even more lasting and impressionable(Vaughan, 2022, pp.1).”</a:t>
            </a:r>
            <a:endParaRPr lang="en-US" dirty="0"/>
          </a:p>
          <a:p>
            <a:r>
              <a:rPr lang="en-US" dirty="0"/>
              <a:t>Unaddressed employee  or customer concerns can decrease morale, impacting service quality and customer experiences.</a:t>
            </a:r>
          </a:p>
          <a:p>
            <a:endParaRPr lang="en-US" dirty="0"/>
          </a:p>
          <a:p>
            <a:r>
              <a:rPr lang="en-US" dirty="0"/>
              <a:t>Failure to ensure operational safety can lead to legal issues, negative publicity, and a decline in brand trust. According to </a:t>
            </a:r>
            <a:r>
              <a:rPr lang="en-US" dirty="0" err="1"/>
              <a:t>Clearsy</a:t>
            </a:r>
            <a:r>
              <a:rPr lang="en-US" dirty="0"/>
              <a:t>, Operational safety is the absence of risks, injury, or harm to the health of humans, both direct or indirect, resulting from damage to equipment or the environment. Risk analysis allows for determining how operational safety will guarantee protection against all risks. (</a:t>
            </a:r>
            <a:r>
              <a:rPr lang="en-US" dirty="0" err="1"/>
              <a:t>Clearsy,n.d</a:t>
            </a:r>
            <a:r>
              <a:rPr lang="en-US" dirty="0"/>
              <a:t>.).</a:t>
            </a:r>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356285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Theme park must have a strategic communication plan. Two departments must plan for a successful customer and employee experience. “In the dynamic day-to-day of business leadership, understanding the distinct roles of a Chief Sales Officer (CSO) and a Chief Marketing Officer (CMO) is essential. Each position holds unique responsibilities and strategic importance. (Cannon, 2024, pp.1). The CSO and CMO must be:</a:t>
            </a:r>
          </a:p>
          <a:p>
            <a:pPr lvl="1"/>
            <a:r>
              <a:rPr lang="en-US" dirty="0"/>
              <a:t>• Interested in job security, safety protocols, and clear communication for </a:t>
            </a:r>
            <a:r>
              <a:rPr lang="en-US" b="1" dirty="0"/>
              <a:t>employees</a:t>
            </a:r>
            <a:r>
              <a:rPr lang="en-US" dirty="0"/>
              <a:t>.</a:t>
            </a:r>
          </a:p>
          <a:p>
            <a:pPr lvl="1"/>
            <a:r>
              <a:rPr lang="en-US" dirty="0"/>
              <a:t>•Seek reassurance on safety, enjoyable experiences, and transparent </a:t>
            </a:r>
            <a:r>
              <a:rPr lang="en-US" b="1" dirty="0"/>
              <a:t>communication for Customers</a:t>
            </a:r>
            <a:r>
              <a:rPr lang="en-US" dirty="0"/>
              <a:t>.</a:t>
            </a:r>
          </a:p>
          <a:p>
            <a:pPr lvl="1"/>
            <a:r>
              <a:rPr lang="en-US" dirty="0"/>
              <a:t>•Focus on compliance with regulations, public safety, and cooperation with </a:t>
            </a:r>
            <a:r>
              <a:rPr lang="en-US" b="1" dirty="0"/>
              <a:t>Government Agencies.</a:t>
            </a:r>
          </a:p>
          <a:p>
            <a:pPr lvl="1"/>
            <a:r>
              <a:rPr lang="en-US" dirty="0"/>
              <a:t> </a:t>
            </a:r>
          </a:p>
          <a:p>
            <a:r>
              <a:rPr lang="en-US" dirty="0"/>
              <a:t>Messages must be tailored modes of communication that address safety measures, reopening excitement and gratitude.</a:t>
            </a:r>
          </a:p>
          <a:p>
            <a:endParaRPr lang="en-US" dirty="0"/>
          </a:p>
          <a:p>
            <a:r>
              <a:rPr lang="en-US" dirty="0"/>
              <a:t>Utilize newsletters, social media, official statements, and feedback for effective communication and data collection. </a:t>
            </a:r>
          </a:p>
          <a:p>
            <a:endParaRPr lang="en-US" dirty="0"/>
          </a:p>
          <a:p>
            <a:r>
              <a:rPr lang="en-US" b="0" dirty="0"/>
              <a:t>There is an Impact on Stakeholders such as </a:t>
            </a:r>
            <a:r>
              <a:rPr lang="en-US" dirty="0"/>
              <a:t>employees (safety, job security), a medium impact on customers (experience, safety), and a low impact on government agencies (regulatory compliance, safety). Stakeholder engagement is one of the core skills and key activities which enables this to happen successfully and effectively</a:t>
            </a:r>
          </a:p>
          <a:p>
            <a:endParaRPr lang="en-US" dirty="0"/>
          </a:p>
          <a:p>
            <a:pPr algn="l" fontAlgn="base"/>
            <a:r>
              <a:rPr lang="en-US" b="0" i="0" dirty="0">
                <a:solidFill>
                  <a:srgbClr val="213343"/>
                </a:solidFill>
                <a:effectLst/>
                <a:latin typeface="Lexend Deca"/>
              </a:rPr>
              <a:t>There are several different ways to map stakeholders, including:</a:t>
            </a:r>
          </a:p>
          <a:p>
            <a:pPr marL="171450" indent="-171450">
              <a:buFont typeface="Arial" panose="020B0604020202020204" pitchFamily="34" charset="0"/>
              <a:buChar char="•"/>
            </a:pPr>
            <a:r>
              <a:rPr lang="en-US" b="0" i="0" dirty="0">
                <a:solidFill>
                  <a:srgbClr val="213343"/>
                </a:solidFill>
                <a:effectLst/>
                <a:latin typeface="Lexend Deca"/>
              </a:rPr>
              <a:t>RACI Matrix</a:t>
            </a:r>
          </a:p>
          <a:p>
            <a:pPr marL="171450" indent="-171450">
              <a:buFont typeface="Arial" panose="020B0604020202020204" pitchFamily="34" charset="0"/>
              <a:buChar char="•"/>
            </a:pPr>
            <a:r>
              <a:rPr lang="en-US" b="0" i="0" dirty="0">
                <a:solidFill>
                  <a:srgbClr val="213343"/>
                </a:solidFill>
                <a:effectLst/>
                <a:latin typeface="Lexend Deca"/>
              </a:rPr>
              <a:t>Power/interest grid</a:t>
            </a:r>
          </a:p>
          <a:p>
            <a:pPr marL="171450" indent="-171450">
              <a:buFont typeface="Arial" panose="020B0604020202020204" pitchFamily="34" charset="0"/>
              <a:buChar char="•"/>
            </a:pPr>
            <a:r>
              <a:rPr lang="en-US" b="0" i="0" dirty="0">
                <a:solidFill>
                  <a:srgbClr val="213343"/>
                </a:solidFill>
                <a:effectLst/>
                <a:latin typeface="Lexend Deca"/>
              </a:rPr>
              <a:t>Influence / impact matrix</a:t>
            </a:r>
          </a:p>
          <a:p>
            <a:pPr marL="171450" indent="-171450">
              <a:buFont typeface="Arial" panose="020B0604020202020204" pitchFamily="34" charset="0"/>
              <a:buChar char="•"/>
            </a:pPr>
            <a:endParaRPr lang="en-US" b="0" i="0" dirty="0">
              <a:solidFill>
                <a:srgbClr val="213343"/>
              </a:solidFill>
              <a:effectLst/>
              <a:latin typeface="Lexend Deca"/>
            </a:endParaRPr>
          </a:p>
          <a:p>
            <a:pPr marL="0" indent="0">
              <a:buFont typeface="Arial" panose="020B0604020202020204" pitchFamily="34" charset="0"/>
              <a:buNone/>
            </a:pPr>
            <a:r>
              <a:rPr lang="en-US" b="0" i="0" dirty="0">
                <a:solidFill>
                  <a:srgbClr val="213343"/>
                </a:solidFill>
                <a:effectLst/>
                <a:latin typeface="Lexend Deca"/>
              </a:rPr>
              <a:t>Remember not everyone is a stakeholder. Stakeholder have multiple projects going on and it is up to the PM to get projects managed and delivered.(Project Manager, 2013).  It is important to document the stakeholders and know who they are by having a coffee meeting, or informal meeting and find out what they value out of the reopening of the theme park. From there, inform the team and get the team to know your stakeholders. The </a:t>
            </a:r>
            <a:r>
              <a:rPr lang="en-US" b="1" i="0" dirty="0">
                <a:solidFill>
                  <a:srgbClr val="213343"/>
                </a:solidFill>
                <a:effectLst/>
                <a:latin typeface="Lexend Deca"/>
              </a:rPr>
              <a:t>key stakeholders </a:t>
            </a:r>
            <a:r>
              <a:rPr lang="en-US" b="0" i="0" dirty="0">
                <a:solidFill>
                  <a:srgbClr val="213343"/>
                </a:solidFill>
                <a:effectLst/>
                <a:latin typeface="Lexend Deca"/>
              </a:rPr>
              <a:t>are:</a:t>
            </a:r>
          </a:p>
          <a:p>
            <a:pPr marL="171450" indent="-171450">
              <a:buFont typeface="Arial" panose="020B0604020202020204" pitchFamily="34" charset="0"/>
              <a:buChar char="•"/>
            </a:pPr>
            <a:r>
              <a:rPr lang="en-US" b="0" i="0" dirty="0">
                <a:solidFill>
                  <a:srgbClr val="213343"/>
                </a:solidFill>
                <a:effectLst/>
                <a:latin typeface="Lexend Deca"/>
              </a:rPr>
              <a:t>COO(</a:t>
            </a:r>
            <a:r>
              <a:rPr lang="en-US" dirty="0"/>
              <a:t>CHIEF OPERATIONS OFFICER</a:t>
            </a:r>
            <a:r>
              <a:rPr lang="en-US" b="0" i="0" dirty="0">
                <a:solidFill>
                  <a:srgbClr val="213343"/>
                </a:solidFill>
                <a:effectLst/>
                <a:latin typeface="Lexend Deca"/>
              </a:rPr>
              <a:t> )</a:t>
            </a:r>
          </a:p>
          <a:p>
            <a:pPr marL="171450" indent="-171450">
              <a:buFont typeface="Arial" panose="020B0604020202020204" pitchFamily="34" charset="0"/>
              <a:buChar char="•"/>
            </a:pPr>
            <a:r>
              <a:rPr lang="en-US" b="0" i="0" dirty="0">
                <a:solidFill>
                  <a:srgbClr val="213343"/>
                </a:solidFill>
                <a:effectLst/>
                <a:latin typeface="Lexend Deca"/>
              </a:rPr>
              <a:t>CFO(</a:t>
            </a:r>
            <a:r>
              <a:rPr lang="en-US" dirty="0"/>
              <a:t>CHIEF FINANCIAL OFFICER</a:t>
            </a:r>
            <a:r>
              <a:rPr lang="en-US" b="0" i="0" dirty="0">
                <a:solidFill>
                  <a:srgbClr val="213343"/>
                </a:solidFill>
                <a:effectLst/>
                <a:latin typeface="Lexend Deca"/>
              </a:rPr>
              <a:t> )</a:t>
            </a:r>
          </a:p>
          <a:p>
            <a:pPr marL="171450" indent="-171450">
              <a:buFont typeface="Arial" panose="020B0604020202020204" pitchFamily="34" charset="0"/>
              <a:buChar char="•"/>
            </a:pPr>
            <a:r>
              <a:rPr lang="en-US" b="0" i="0" dirty="0">
                <a:solidFill>
                  <a:srgbClr val="213343"/>
                </a:solidFill>
                <a:effectLst/>
                <a:latin typeface="Lexend Deca"/>
              </a:rPr>
              <a:t>CMO(</a:t>
            </a:r>
            <a:r>
              <a:rPr lang="en-US" dirty="0"/>
              <a:t>CHIEF MARKETING OFFICER </a:t>
            </a:r>
            <a:r>
              <a:rPr lang="en-US" b="0" i="0" dirty="0">
                <a:solidFill>
                  <a:srgbClr val="213343"/>
                </a:solidFill>
                <a:effectLst/>
                <a:latin typeface="Lexend Deca"/>
              </a:rPr>
              <a:t> )</a:t>
            </a:r>
          </a:p>
          <a:p>
            <a:pPr marL="171450" indent="-171450">
              <a:buFont typeface="Arial" panose="020B0604020202020204" pitchFamily="34" charset="0"/>
              <a:buChar char="•"/>
            </a:pPr>
            <a:r>
              <a:rPr lang="en-US" b="0" i="0" dirty="0">
                <a:solidFill>
                  <a:srgbClr val="213343"/>
                </a:solidFill>
                <a:effectLst/>
                <a:latin typeface="Lexend Deca"/>
              </a:rPr>
              <a:t>CCO(</a:t>
            </a:r>
            <a:r>
              <a:rPr lang="en-US" dirty="0"/>
              <a:t>CHIEF COMPLIANCE OFFICER</a:t>
            </a:r>
            <a:r>
              <a:rPr lang="en-US" b="0" i="0" dirty="0">
                <a:solidFill>
                  <a:srgbClr val="213343"/>
                </a:solidFill>
                <a:effectLst/>
                <a:latin typeface="Lexend Deca"/>
              </a:rPr>
              <a:t> )</a:t>
            </a:r>
          </a:p>
          <a:p>
            <a:pPr marL="171450" indent="-171450">
              <a:buFont typeface="Arial" panose="020B0604020202020204" pitchFamily="34" charset="0"/>
              <a:buChar char="•"/>
            </a:pPr>
            <a:r>
              <a:rPr lang="en-US" b="0" i="0" dirty="0">
                <a:solidFill>
                  <a:srgbClr val="213343"/>
                </a:solidFill>
                <a:effectLst/>
                <a:latin typeface="Lexend Deca"/>
              </a:rPr>
              <a:t>CPO(</a:t>
            </a:r>
            <a:r>
              <a:rPr lang="en-US" dirty="0"/>
              <a:t>CHIEF PEOPLE OFFICER </a:t>
            </a:r>
            <a:r>
              <a:rPr lang="en-US" b="0" i="0" dirty="0">
                <a:solidFill>
                  <a:srgbClr val="213343"/>
                </a:solidFill>
                <a:effectLst/>
                <a:latin typeface="Lexend Deca"/>
              </a:rPr>
              <a:t> )</a:t>
            </a:r>
          </a:p>
          <a:p>
            <a:pPr marL="171450" indent="-171450">
              <a:buFont typeface="Arial" panose="020B0604020202020204" pitchFamily="34" charset="0"/>
              <a:buChar char="•"/>
            </a:pPr>
            <a:r>
              <a:rPr lang="en-US" b="0" i="0" dirty="0">
                <a:solidFill>
                  <a:srgbClr val="213343"/>
                </a:solidFill>
                <a:effectLst/>
                <a:latin typeface="Lexend Deca"/>
              </a:rPr>
              <a:t>CSO(</a:t>
            </a:r>
            <a:r>
              <a:rPr lang="en-US" dirty="0"/>
              <a:t>CHIEF STRATEGY OFFICER</a:t>
            </a:r>
            <a:r>
              <a:rPr lang="en-US" b="0" i="0" dirty="0">
                <a:solidFill>
                  <a:srgbClr val="213343"/>
                </a:solidFill>
                <a:effectLst/>
                <a:latin typeface="Lexend Deca"/>
              </a:rPr>
              <a:t> )</a:t>
            </a:r>
          </a:p>
          <a:p>
            <a:pPr marL="171450" indent="-171450">
              <a:buFont typeface="Arial" panose="020B0604020202020204" pitchFamily="34" charset="0"/>
              <a:buChar char="•"/>
            </a:pPr>
            <a:r>
              <a:rPr lang="en-US" b="0" i="0" dirty="0">
                <a:solidFill>
                  <a:srgbClr val="213343"/>
                </a:solidFill>
                <a:effectLst/>
                <a:latin typeface="Lexend Deca"/>
              </a:rPr>
              <a:t>and CSO(</a:t>
            </a:r>
            <a:r>
              <a:rPr lang="en-US" dirty="0"/>
              <a:t>CHIEF SALES OFFICER</a:t>
            </a:r>
            <a:r>
              <a:rPr lang="en-US" b="0" i="0" dirty="0">
                <a:solidFill>
                  <a:srgbClr val="213343"/>
                </a:solidFill>
                <a:effectLst/>
                <a:latin typeface="Lexend Deca"/>
              </a:rPr>
              <a:t>)</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5</a:t>
            </a:fld>
            <a:endParaRPr lang="en-US" dirty="0"/>
          </a:p>
        </p:txBody>
      </p:sp>
    </p:spTree>
    <p:extLst>
      <p:ext uri="{BB962C8B-B14F-4D97-AF65-F5344CB8AC3E}">
        <p14:creationId xmlns:p14="http://schemas.microsoft.com/office/powerpoint/2010/main" val="3476476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Win-lose or Win –destroy case study.</a:t>
            </a:r>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2162290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case study  from a newspaper article of win-win.</a:t>
            </a:r>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1611157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Employees: Assessment of the impact is high due to changes in work schedules and safety protocols; Employees want to return to work as it directly affects their job stability.  Communication are meetings and emails, training sessions.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Customers: Assessment of the impact is high for customer satisfaction;  interested in a positive experience; interested in reopening dates, safety measures, available service and customer support.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Government Agencies: Assessment of the impact is high for legal  requirements and safety certifications; communication needs for safety reports and reopening plans communication methods are regular filings, official reports and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2485473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r>
              <a:rPr lang="en-US" b="1" u="none" dirty="0">
                <a:effectLst/>
              </a:rPr>
              <a:t>Reopening the park  requires that we </a:t>
            </a:r>
            <a:r>
              <a:rPr lang="en-US" b="0" i="0" u="none" dirty="0">
                <a:solidFill>
                  <a:srgbClr val="213343"/>
                </a:solidFill>
                <a:effectLst/>
                <a:latin typeface="Lexend Deca"/>
              </a:rPr>
              <a:t>n</a:t>
            </a:r>
            <a:r>
              <a:rPr lang="en-US" b="0" i="0" dirty="0">
                <a:solidFill>
                  <a:srgbClr val="213343"/>
                </a:solidFill>
                <a:effectLst/>
                <a:latin typeface="Lexend Deca"/>
              </a:rPr>
              <a:t>otify the team of any adjustments you've made to workplace policies — well before you reopen your space(Fuchs, 2021). After that, provide training on new or modified working schedules. Ensure that the workspace is welcoming and well-prepared for employee occupancy(Fuchs,2021). </a:t>
            </a:r>
            <a:endParaRPr lang="en-US" b="1" u="none" dirty="0">
              <a:effectLst/>
            </a:endParaRPr>
          </a:p>
          <a:p>
            <a:pPr>
              <a:buFont typeface="+mj-lt"/>
              <a:buAutoNum type="arabicPeriod"/>
            </a:pPr>
            <a:endParaRPr lang="en-US" b="1" u="none" dirty="0">
              <a:effectLst/>
            </a:endParaRPr>
          </a:p>
          <a:p>
            <a:pPr>
              <a:buFont typeface="+mj-lt"/>
              <a:buNone/>
            </a:pPr>
            <a:r>
              <a:rPr lang="en-US" b="1" u="none" dirty="0">
                <a:effectLst/>
              </a:rPr>
              <a:t>   </a:t>
            </a:r>
            <a:r>
              <a:rPr lang="en-US" b="1" u="sng" dirty="0">
                <a:effectLst/>
              </a:rPr>
              <a:t>Specific Needs</a:t>
            </a:r>
            <a:endParaRPr lang="en-US" u="sng" dirty="0">
              <a:effectLst/>
            </a:endParaRPr>
          </a:p>
          <a:p>
            <a:pPr marL="742950" lvl="1" indent="-285750">
              <a:buFont typeface="+mj-lt"/>
              <a:buAutoNum type="arabicPeriod"/>
            </a:pPr>
            <a:r>
              <a:rPr lang="en-US" dirty="0">
                <a:effectLst/>
              </a:rPr>
              <a:t>Job Security: Assurances regarding job stability, potential retraining opportunities, and career advancement prospects.</a:t>
            </a:r>
            <a:r>
              <a:rPr lang="en-US" dirty="0"/>
              <a:t> "Job security refers to the assurance employees have regarding the continuity of their employment within an organization, encompassing stability, potential for career growth, and protection from unexpected job loss."( Catalyst Whale, n.d.).</a:t>
            </a:r>
            <a:endParaRPr lang="en-US" dirty="0">
              <a:effectLst/>
            </a:endParaRPr>
          </a:p>
          <a:p>
            <a:pPr marL="742950" lvl="1" indent="-285750">
              <a:buFont typeface="+mj-lt"/>
              <a:buAutoNum type="arabicPeriod"/>
            </a:pPr>
            <a:r>
              <a:rPr lang="en-US" dirty="0">
                <a:effectLst/>
              </a:rPr>
              <a:t>Safety Protocols: </a:t>
            </a:r>
            <a:r>
              <a:rPr lang="en-US" i="0" u="none" dirty="0">
                <a:solidFill>
                  <a:schemeClr val="tx1"/>
                </a:solidFill>
                <a:effectLst/>
                <a:latin typeface="Lexend Deca"/>
                <a:hlinkClick r:id="rId3">
                  <a:extLst>
                    <a:ext uri="{A12FA001-AC4F-418D-AE19-62706E023703}">
                      <ahyp:hlinkClr xmlns:ahyp="http://schemas.microsoft.com/office/drawing/2018/hyperlinkcolor" val="tx"/>
                    </a:ext>
                  </a:extLst>
                </a:hlinkClick>
              </a:rPr>
              <a:t>Adjusting administrative controls</a:t>
            </a:r>
            <a:r>
              <a:rPr lang="en-US" b="0" i="0" u="none" dirty="0">
                <a:solidFill>
                  <a:schemeClr val="tx1"/>
                </a:solidFill>
                <a:effectLst/>
                <a:latin typeface="Lexend Deca"/>
              </a:rPr>
              <a:t> </a:t>
            </a:r>
            <a:r>
              <a:rPr lang="en-US" b="0" i="0" dirty="0">
                <a:solidFill>
                  <a:srgbClr val="213343"/>
                </a:solidFill>
                <a:effectLst/>
                <a:latin typeface="Lexend Deca"/>
              </a:rPr>
              <a:t>is another crucial consideration employers need to bear in mind when preparing for an office reopening(Fuchs, 2021). </a:t>
            </a:r>
            <a:r>
              <a:rPr lang="en-US" dirty="0">
                <a:effectLst/>
              </a:rPr>
              <a:t>Detailed information on safety measures, training on new protocols, and access to protective equipment.</a:t>
            </a:r>
          </a:p>
          <a:p>
            <a:pPr marL="742950" lvl="1" indent="-285750">
              <a:buFont typeface="+mj-lt"/>
              <a:buAutoNum type="arabicPeriod"/>
            </a:pPr>
            <a:r>
              <a:rPr lang="en-US" dirty="0">
                <a:effectLst/>
              </a:rPr>
              <a:t>Clear Communication: Transparent updates on reopening plans, policy changes, and avenues for addressing concerns or feedback. </a:t>
            </a:r>
            <a:r>
              <a:rPr lang="en-US" b="0" i="0" dirty="0">
                <a:solidFill>
                  <a:srgbClr val="55555A"/>
                </a:solidFill>
                <a:effectLst/>
                <a:highlight>
                  <a:srgbClr val="FFFFFF"/>
                </a:highlight>
                <a:latin typeface="Poppins" panose="00000500000000000000" pitchFamily="2" charset="0"/>
              </a:rPr>
              <a:t>To ensure the success of the implementation of the CRM is to train your employees(</a:t>
            </a:r>
            <a:r>
              <a:rPr lang="en-US" b="0" i="0" dirty="0" err="1">
                <a:solidFill>
                  <a:srgbClr val="55555A"/>
                </a:solidFill>
                <a:effectLst/>
                <a:highlight>
                  <a:srgbClr val="FFFFFF"/>
                </a:highlight>
                <a:latin typeface="Poppins" panose="00000500000000000000" pitchFamily="2" charset="0"/>
              </a:rPr>
              <a:t>Flowflu</a:t>
            </a:r>
            <a:r>
              <a:rPr lang="en-US" b="0" i="0" dirty="0">
                <a:solidFill>
                  <a:srgbClr val="55555A"/>
                </a:solidFill>
                <a:effectLst/>
                <a:highlight>
                  <a:srgbClr val="FFFFFF"/>
                </a:highlight>
                <a:latin typeface="Poppins" panose="00000500000000000000" pitchFamily="2" charset="0"/>
              </a:rPr>
              <a:t>, n.d.). </a:t>
            </a:r>
            <a:endParaRPr lang="en-US" dirty="0">
              <a:effectLst/>
            </a:endParaRPr>
          </a:p>
          <a:p>
            <a:pPr>
              <a:buFont typeface="+mj-lt"/>
              <a:buNone/>
            </a:pPr>
            <a:r>
              <a:rPr lang="en-US" b="1" dirty="0">
                <a:effectLst/>
              </a:rPr>
              <a:t> </a:t>
            </a:r>
            <a:r>
              <a:rPr lang="en-US" b="1" u="sng" dirty="0">
                <a:effectLst/>
              </a:rPr>
              <a:t>Preferred Communication Channels</a:t>
            </a:r>
            <a:endParaRPr lang="en-US" u="sng" dirty="0">
              <a:effectLst/>
            </a:endParaRPr>
          </a:p>
          <a:p>
            <a:pPr marL="742950" lvl="1" indent="-285750">
              <a:buFont typeface="+mj-lt"/>
              <a:buAutoNum type="arabicPeriod"/>
            </a:pPr>
            <a:r>
              <a:rPr lang="en-US" dirty="0">
                <a:effectLst/>
              </a:rPr>
              <a:t>Internal newsletters or emails: For official updates, safety guidelines, and HR announcements.</a:t>
            </a:r>
          </a:p>
          <a:p>
            <a:pPr marL="742950" lvl="1" indent="-285750">
              <a:buFont typeface="+mj-lt"/>
              <a:buAutoNum type="arabicPeriod"/>
            </a:pPr>
            <a:r>
              <a:rPr lang="en-US" dirty="0">
                <a:effectLst/>
              </a:rPr>
              <a:t>Virtual Town Hall Meetings are interactive sessions for addressing concerns, sharing updates, and fostering a sense of community.</a:t>
            </a:r>
          </a:p>
          <a:p>
            <a:pPr marL="742950" lvl="1" indent="-285750">
              <a:buFont typeface="+mj-lt"/>
              <a:buAutoNum type="arabicPeriod"/>
            </a:pPr>
            <a:r>
              <a:rPr lang="en-US" dirty="0">
                <a:effectLst/>
              </a:rPr>
              <a:t>Feedback Forms or Surveys: Platforms for employees to express feedback, suggestions, and concerns anonymously if needed.</a:t>
            </a:r>
            <a:r>
              <a:rPr lang="en-US" b="0" i="0" dirty="0">
                <a:solidFill>
                  <a:srgbClr val="55555A"/>
                </a:solidFill>
                <a:effectLst/>
                <a:highlight>
                  <a:srgbClr val="FFFFFF"/>
                </a:highlight>
                <a:latin typeface="Poppins" panose="00000500000000000000" pitchFamily="2" charset="0"/>
              </a:rPr>
              <a:t>  If your business culture still says that you are only driven by sales, you need to change it and make sure that all your employees acknowledge and embrace this change(</a:t>
            </a:r>
            <a:r>
              <a:rPr lang="en-US" b="0" i="0" dirty="0" err="1">
                <a:solidFill>
                  <a:srgbClr val="55555A"/>
                </a:solidFill>
                <a:effectLst/>
                <a:highlight>
                  <a:srgbClr val="FFFFFF"/>
                </a:highlight>
                <a:latin typeface="Poppins" panose="00000500000000000000" pitchFamily="2" charset="0"/>
              </a:rPr>
              <a:t>Flowflu</a:t>
            </a:r>
            <a:r>
              <a:rPr lang="en-US" b="0" i="0" dirty="0">
                <a:solidFill>
                  <a:srgbClr val="55555A"/>
                </a:solidFill>
                <a:effectLst/>
                <a:highlight>
                  <a:srgbClr val="FFFFFF"/>
                </a:highlight>
                <a:latin typeface="Poppins" panose="00000500000000000000" pitchFamily="2" charset="0"/>
              </a:rPr>
              <a:t>, n.d.). </a:t>
            </a:r>
            <a:endParaRPr lang="en-US" dirty="0">
              <a:effectLst/>
            </a:endParaRPr>
          </a:p>
          <a:p>
            <a:pPr>
              <a:buFont typeface="+mj-lt"/>
              <a:buNone/>
            </a:pPr>
            <a:r>
              <a:rPr lang="en-US" b="1" dirty="0">
                <a:effectLst/>
              </a:rPr>
              <a:t> </a:t>
            </a:r>
            <a:r>
              <a:rPr lang="en-US" b="1" u="sng" dirty="0">
                <a:effectLst/>
              </a:rPr>
              <a:t>Expected Impact of Reopening</a:t>
            </a:r>
            <a:endParaRPr lang="en-US" u="sng" dirty="0">
              <a:effectLst/>
            </a:endParaRPr>
          </a:p>
          <a:p>
            <a:pPr marL="742950" lvl="1" indent="-285750">
              <a:buFont typeface="+mj-lt"/>
              <a:buAutoNum type="arabicPeriod"/>
            </a:pPr>
            <a:r>
              <a:rPr lang="en-US" dirty="0">
                <a:effectLst/>
              </a:rPr>
              <a:t>High Impact: Increased job security, potential adjustments in work routines, and adaptation to new safety protocols.</a:t>
            </a:r>
          </a:p>
          <a:p>
            <a:pPr marL="742950" lvl="1" indent="-285750">
              <a:buFont typeface="+mj-lt"/>
              <a:buAutoNum type="arabicPeriod"/>
            </a:pPr>
            <a:r>
              <a:rPr lang="en-US" dirty="0">
                <a:effectLst/>
              </a:rPr>
              <a:t>Medium Impact: Emotional reassurance, adaptation to changing workplace dynamics.</a:t>
            </a:r>
          </a:p>
          <a:p>
            <a:pPr marL="742950" lvl="1" indent="-285750">
              <a:buFont typeface="+mj-lt"/>
              <a:buAutoNum type="arabicPeriod"/>
            </a:pPr>
            <a:r>
              <a:rPr lang="en-US" dirty="0">
                <a:effectLst/>
              </a:rPr>
              <a:t>Low Impact: Minimal disruption if effective communication and support mechanisms exist.</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2264454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4E0C-80AE-1804-B1E5-A8C79D203D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ECEF43-3E51-B060-B039-5A1DC7448B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7A97C5-02B2-C211-35B7-513051A51632}"/>
              </a:ext>
            </a:extLst>
          </p:cNvPr>
          <p:cNvSpPr>
            <a:spLocks noGrp="1"/>
          </p:cNvSpPr>
          <p:nvPr>
            <p:ph type="dt" sz="half" idx="10"/>
          </p:nvPr>
        </p:nvSpPr>
        <p:spPr/>
        <p:txBody>
          <a:bodyPr/>
          <a:lstStyle/>
          <a:p>
            <a:fld id="{C29EF910-EA01-4613-BB44-08C5E16D7275}" type="datetimeFigureOut">
              <a:rPr lang="en-US" smtClean="0"/>
              <a:t>4/28/2024</a:t>
            </a:fld>
            <a:endParaRPr lang="en-US"/>
          </a:p>
        </p:txBody>
      </p:sp>
      <p:sp>
        <p:nvSpPr>
          <p:cNvPr id="5" name="Footer Placeholder 4">
            <a:extLst>
              <a:ext uri="{FF2B5EF4-FFF2-40B4-BE49-F238E27FC236}">
                <a16:creationId xmlns:a16="http://schemas.microsoft.com/office/drawing/2014/main" id="{60EAADE4-9F85-629A-E710-660ED1F0E7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0C33C-4BEF-82A5-6653-68EF151C520D}"/>
              </a:ext>
            </a:extLst>
          </p:cNvPr>
          <p:cNvSpPr>
            <a:spLocks noGrp="1"/>
          </p:cNvSpPr>
          <p:nvPr>
            <p:ph type="sldNum" sz="quarter" idx="12"/>
          </p:nvPr>
        </p:nvSpPr>
        <p:spPr/>
        <p:txBody>
          <a:bodyPr/>
          <a:lstStyle/>
          <a:p>
            <a:fld id="{7D5D9B2E-52BF-497E-AA99-44DED72D0925}" type="slidenum">
              <a:rPr lang="en-US" smtClean="0"/>
              <a:t>‹#›</a:t>
            </a:fld>
            <a:endParaRPr lang="en-US"/>
          </a:p>
        </p:txBody>
      </p:sp>
    </p:spTree>
    <p:extLst>
      <p:ext uri="{BB962C8B-B14F-4D97-AF65-F5344CB8AC3E}">
        <p14:creationId xmlns:p14="http://schemas.microsoft.com/office/powerpoint/2010/main" val="1497067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062EB-75DF-BA42-202D-FC263BBF9A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CC7506-BD42-09F7-9229-95BA122806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BB7045-7242-1E34-9B4B-47ED8719344A}"/>
              </a:ext>
            </a:extLst>
          </p:cNvPr>
          <p:cNvSpPr>
            <a:spLocks noGrp="1"/>
          </p:cNvSpPr>
          <p:nvPr>
            <p:ph type="dt" sz="half" idx="10"/>
          </p:nvPr>
        </p:nvSpPr>
        <p:spPr/>
        <p:txBody>
          <a:bodyPr/>
          <a:lstStyle/>
          <a:p>
            <a:fld id="{C29EF910-EA01-4613-BB44-08C5E16D7275}" type="datetimeFigureOut">
              <a:rPr lang="en-US" smtClean="0"/>
              <a:t>4/28/2024</a:t>
            </a:fld>
            <a:endParaRPr lang="en-US"/>
          </a:p>
        </p:txBody>
      </p:sp>
      <p:sp>
        <p:nvSpPr>
          <p:cNvPr id="5" name="Footer Placeholder 4">
            <a:extLst>
              <a:ext uri="{FF2B5EF4-FFF2-40B4-BE49-F238E27FC236}">
                <a16:creationId xmlns:a16="http://schemas.microsoft.com/office/drawing/2014/main" id="{7BCF8CDE-A309-C7FC-1DA6-1AA24DE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A94D8-4AEA-87C8-CF3A-AA626E780BAC}"/>
              </a:ext>
            </a:extLst>
          </p:cNvPr>
          <p:cNvSpPr>
            <a:spLocks noGrp="1"/>
          </p:cNvSpPr>
          <p:nvPr>
            <p:ph type="sldNum" sz="quarter" idx="12"/>
          </p:nvPr>
        </p:nvSpPr>
        <p:spPr/>
        <p:txBody>
          <a:bodyPr/>
          <a:lstStyle/>
          <a:p>
            <a:fld id="{7D5D9B2E-52BF-497E-AA99-44DED72D0925}" type="slidenum">
              <a:rPr lang="en-US" smtClean="0"/>
              <a:t>‹#›</a:t>
            </a:fld>
            <a:endParaRPr lang="en-US"/>
          </a:p>
        </p:txBody>
      </p:sp>
    </p:spTree>
    <p:extLst>
      <p:ext uri="{BB962C8B-B14F-4D97-AF65-F5344CB8AC3E}">
        <p14:creationId xmlns:p14="http://schemas.microsoft.com/office/powerpoint/2010/main" val="3283555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F3588D-91FF-4C53-5A17-96AEF5A69E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EA1C62-1D8B-D864-328B-9861272AC3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AE8A0-7835-BE85-0C9C-F68B82B9E190}"/>
              </a:ext>
            </a:extLst>
          </p:cNvPr>
          <p:cNvSpPr>
            <a:spLocks noGrp="1"/>
          </p:cNvSpPr>
          <p:nvPr>
            <p:ph type="dt" sz="half" idx="10"/>
          </p:nvPr>
        </p:nvSpPr>
        <p:spPr/>
        <p:txBody>
          <a:bodyPr/>
          <a:lstStyle/>
          <a:p>
            <a:fld id="{C29EF910-EA01-4613-BB44-08C5E16D7275}" type="datetimeFigureOut">
              <a:rPr lang="en-US" smtClean="0"/>
              <a:t>4/28/2024</a:t>
            </a:fld>
            <a:endParaRPr lang="en-US"/>
          </a:p>
        </p:txBody>
      </p:sp>
      <p:sp>
        <p:nvSpPr>
          <p:cNvPr id="5" name="Footer Placeholder 4">
            <a:extLst>
              <a:ext uri="{FF2B5EF4-FFF2-40B4-BE49-F238E27FC236}">
                <a16:creationId xmlns:a16="http://schemas.microsoft.com/office/drawing/2014/main" id="{DC2F3202-70F8-D1CD-46E2-0E025F555F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00293E-158C-48C0-A8B1-7B88A96D81D8}"/>
              </a:ext>
            </a:extLst>
          </p:cNvPr>
          <p:cNvSpPr>
            <a:spLocks noGrp="1"/>
          </p:cNvSpPr>
          <p:nvPr>
            <p:ph type="sldNum" sz="quarter" idx="12"/>
          </p:nvPr>
        </p:nvSpPr>
        <p:spPr/>
        <p:txBody>
          <a:bodyPr/>
          <a:lstStyle/>
          <a:p>
            <a:fld id="{7D5D9B2E-52BF-497E-AA99-44DED72D0925}" type="slidenum">
              <a:rPr lang="en-US" smtClean="0"/>
              <a:t>‹#›</a:t>
            </a:fld>
            <a:endParaRPr lang="en-US"/>
          </a:p>
        </p:txBody>
      </p:sp>
    </p:spTree>
    <p:extLst>
      <p:ext uri="{BB962C8B-B14F-4D97-AF65-F5344CB8AC3E}">
        <p14:creationId xmlns:p14="http://schemas.microsoft.com/office/powerpoint/2010/main" val="3230796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4114800" y="640080"/>
            <a:ext cx="7498080" cy="1280160"/>
          </a:xfrm>
        </p:spPr>
        <p:txBody>
          <a:bodyPr lIns="0" tIns="0" rIns="0" bIns="0" anchor="b" anchorCtr="0"/>
          <a:lstStyle>
            <a:lvl1pPr>
              <a:defRPr sz="4000" b="1" cap="all" spc="0" baseline="0"/>
            </a:lvl1pPr>
          </a:lstStyle>
          <a:p>
            <a:r>
              <a:rPr lang="en-US" dirty="0"/>
              <a:t>Click to add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a:xfrm>
            <a:off x="484632" y="722376"/>
            <a:ext cx="520991" cy="517379"/>
          </a:xfrm>
        </p:spPr>
        <p:txBody>
          <a:bodyPr anchor="t" anchorCtr="0"/>
          <a:lstStyle>
            <a:lvl1pPr>
              <a:defRPr>
                <a:solidFill>
                  <a:schemeClr val="accent2"/>
                </a:solidFill>
              </a:defRPr>
            </a:lvl1pPr>
          </a:lstStyle>
          <a:p>
            <a:fld id="{D8DA9DAA-006C-4F4B-980E-E3DF019B24E2}" type="slidenum">
              <a:rPr lang="en-US" smtClean="0"/>
              <a:pPr/>
              <a:t>‹#›</a:t>
            </a:fld>
            <a:endParaRPr lang="en-US" dirty="0"/>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1317615" y="895646"/>
            <a:ext cx="1956925" cy="195692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 anchor="t" anchorCtr="0">
            <a:noAutofit/>
          </a:bodyPr>
          <a:lstStyle>
            <a:lvl1pPr algn="ctr">
              <a:buNone/>
              <a:defRPr sz="1800"/>
            </a:lvl1pPr>
          </a:lstStyle>
          <a:p>
            <a:r>
              <a:rPr lang="en-US" dirty="0"/>
              <a:t>Click to add picture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4114800" y="2194560"/>
            <a:ext cx="7498080" cy="4023360"/>
          </a:xfrm>
        </p:spPr>
        <p:txBody>
          <a:bodyPr lIns="0" tIns="0" rIns="0" bIns="0">
            <a:noAutofit/>
          </a:bodyPr>
          <a:lstStyle>
            <a:lvl1pPr marL="0" indent="0">
              <a:lnSpc>
                <a:spcPct val="110000"/>
              </a:lnSpc>
              <a:buNone/>
              <a:defRPr sz="1800"/>
            </a:lvl1pPr>
            <a:lvl2pPr marL="228600">
              <a:defRPr sz="1600"/>
            </a:lvl2pPr>
            <a:lvl3pPr marL="457200">
              <a:defRPr sz="1400"/>
            </a:lvl3pPr>
            <a:lvl4pPr marL="685800">
              <a:defRPr sz="12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grpSp>
        <p:nvGrpSpPr>
          <p:cNvPr id="7" name="Group 6">
            <a:extLst>
              <a:ext uri="{FF2B5EF4-FFF2-40B4-BE49-F238E27FC236}">
                <a16:creationId xmlns:a16="http://schemas.microsoft.com/office/drawing/2014/main" id="{758B5E78-A531-681D-1312-F21B52D066B8}"/>
              </a:ext>
              <a:ext uri="{C183D7F6-B498-43B3-948B-1728B52AA6E4}">
                <adec:decorative xmlns:adec="http://schemas.microsoft.com/office/drawing/2017/decorative" val="1"/>
              </a:ext>
            </a:extLst>
          </p:cNvPr>
          <p:cNvGrpSpPr/>
          <p:nvPr userDrawn="1"/>
        </p:nvGrpSpPr>
        <p:grpSpPr>
          <a:xfrm>
            <a:off x="2970685" y="620661"/>
            <a:ext cx="403448" cy="381782"/>
            <a:chOff x="10969280" y="1780012"/>
            <a:chExt cx="403448" cy="381782"/>
          </a:xfrm>
        </p:grpSpPr>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grpSp>
      <p:sp>
        <p:nvSpPr>
          <p:cNvPr id="4" name="Footer Placeholder 8">
            <a:extLst>
              <a:ext uri="{FF2B5EF4-FFF2-40B4-BE49-F238E27FC236}">
                <a16:creationId xmlns:a16="http://schemas.microsoft.com/office/drawing/2014/main" id="{5189CAD3-7011-6481-11F8-05B5CB106F01}"/>
              </a:ext>
            </a:extLst>
          </p:cNvPr>
          <p:cNvSpPr>
            <a:spLocks noGrp="1"/>
          </p:cNvSpPr>
          <p:nvPr>
            <p:ph type="ftr" sz="quarter" idx="17"/>
          </p:nvPr>
        </p:nvSpPr>
        <p:spPr>
          <a:xfrm>
            <a:off x="1280160" y="6356350"/>
            <a:ext cx="4114800" cy="365125"/>
          </a:xfrm>
        </p:spPr>
        <p:txBody>
          <a:bodyPr lIns="0" rIns="91440"/>
          <a:lstStyle>
            <a:lvl1pPr algn="l">
              <a:defRPr/>
            </a:lvl1pPr>
          </a:lstStyle>
          <a:p>
            <a:endParaRPr lang="en-US" dirty="0"/>
          </a:p>
        </p:txBody>
      </p:sp>
      <p:cxnSp>
        <p:nvCxnSpPr>
          <p:cNvPr id="10" name="Straight Connector 9">
            <a:extLst>
              <a:ext uri="{FF2B5EF4-FFF2-40B4-BE49-F238E27FC236}">
                <a16:creationId xmlns:a16="http://schemas.microsoft.com/office/drawing/2014/main" id="{CB7CB27F-7A56-A747-A4D6-5627C24638D9}"/>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6965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158163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08201"/>
            <a:ext cx="10058399" cy="3760891"/>
          </a:xfrm>
        </p:spPr>
        <p:txBody>
          <a:bodyPr lIns="91440">
            <a:normAutofit/>
          </a:bodyPr>
          <a:lstStyle>
            <a:lvl1pPr marL="347472" indent="-347472">
              <a:spcBef>
                <a:spcPts val="1200"/>
              </a:spcBef>
              <a:spcAft>
                <a:spcPts val="200"/>
              </a:spcAft>
              <a:buFont typeface="Arial" panose="020B0604020202020204" pitchFamily="34" charset="0"/>
              <a:buChar char="•"/>
              <a:defRPr sz="3000"/>
            </a:lvl1pPr>
            <a:lvl2pPr>
              <a:spcBef>
                <a:spcPts val="1200"/>
              </a:spcBef>
              <a:spcAft>
                <a:spcPts val="200"/>
              </a:spcAft>
              <a:defRPr sz="3000"/>
            </a:lvl2pPr>
            <a:lvl3pPr>
              <a:spcBef>
                <a:spcPts val="1200"/>
              </a:spcBef>
              <a:spcAft>
                <a:spcPts val="200"/>
              </a:spcAft>
              <a:defRPr sz="3000"/>
            </a:lvl3pPr>
            <a:lvl4pPr>
              <a:spcBef>
                <a:spcPts val="1200"/>
              </a:spcBef>
              <a:spcAft>
                <a:spcPts val="200"/>
              </a:spcAft>
              <a:defRPr sz="3000"/>
            </a:lvl4pPr>
            <a:lvl5pPr>
              <a:spcBef>
                <a:spcPts val="1200"/>
              </a:spcBef>
              <a:spcAft>
                <a:spcPts val="200"/>
              </a:spcAft>
              <a:defRPr sz="3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19421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4654297" y="2705101"/>
            <a:ext cx="7537703" cy="2926080"/>
          </a:xfrm>
          <a:solidFill>
            <a:schemeClr val="bg1">
              <a:alpha val="93000"/>
            </a:schemeClr>
          </a:solidFill>
        </p:spPr>
        <p:txBody>
          <a:bodyPr lIns="822960" tIns="274320" rIns="822960" bIns="548640" anchor="b" anchorCtr="0">
            <a:noAutofit/>
          </a:bodyPr>
          <a:lstStyle>
            <a:lvl1pPr>
              <a:lnSpc>
                <a:spcPct val="80000"/>
              </a:lnSpc>
              <a:defRPr sz="4800"/>
            </a:lvl1pPr>
          </a:lstStyle>
          <a:p>
            <a:r>
              <a:rPr lang="en-US" sz="5400" dirty="0">
                <a:solidFill>
                  <a:schemeClr val="tx1"/>
                </a:solidFill>
              </a:rPr>
              <a:t>Click to add title</a:t>
            </a:r>
          </a:p>
        </p:txBody>
      </p:sp>
    </p:spTree>
    <p:extLst>
      <p:ext uri="{BB962C8B-B14F-4D97-AF65-F5344CB8AC3E}">
        <p14:creationId xmlns:p14="http://schemas.microsoft.com/office/powerpoint/2010/main" val="824054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DBCCDB-B58C-45B3-9E63-49F7B0819260}"/>
              </a:ext>
              <a:ext uri="{C183D7F6-B498-43B3-948B-1728B52AA6E4}">
                <adec:decorative xmlns:adec="http://schemas.microsoft.com/office/drawing/2017/decorative" val="1"/>
              </a:ext>
            </a:extLst>
          </p:cNvPr>
          <p:cNvSpPr/>
          <p:nvPr userDrawn="1"/>
        </p:nvSpPr>
        <p:spPr bwMode="white">
          <a:xfrm>
            <a:off x="0" y="4334005"/>
            <a:ext cx="12192000" cy="25239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244128-E256-C1DC-AC6D-2BF10AC410DF}"/>
              </a:ext>
            </a:extLst>
          </p:cNvPr>
          <p:cNvSpPr>
            <a:spLocks noGrp="1"/>
          </p:cNvSpPr>
          <p:nvPr>
            <p:ph type="title" hasCustomPrompt="1"/>
          </p:nvPr>
        </p:nvSpPr>
        <p:spPr>
          <a:xfrm>
            <a:off x="1065212" y="4609578"/>
            <a:ext cx="10058400" cy="1295922"/>
          </a:xfrm>
        </p:spPr>
        <p:txBody>
          <a:bodyPr>
            <a:normAutofit/>
          </a:bodyPr>
          <a:lstStyle>
            <a:lvl1pPr>
              <a:defRPr sz="4800">
                <a:solidFill>
                  <a:schemeClr val="bg1"/>
                </a:solidFill>
              </a:defRPr>
            </a:lvl1pPr>
          </a:lstStyle>
          <a:p>
            <a:r>
              <a:rPr lang="en-US" dirty="0"/>
              <a:t>Click to add title</a:t>
            </a: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hasCustomPrompt="1"/>
          </p:nvPr>
        </p:nvSpPr>
        <p:spPr>
          <a:xfrm>
            <a:off x="1065212" y="5943600"/>
            <a:ext cx="10058400" cy="914400"/>
          </a:xfrm>
        </p:spPr>
        <p:txBody>
          <a:bodyPr lIns="91440">
            <a:normAutofit/>
          </a:bodyPr>
          <a:lstStyle>
            <a:lvl1pPr marL="0" indent="0">
              <a:buNone/>
              <a:defRPr sz="2400">
                <a:solidFill>
                  <a:schemeClr val="bg1"/>
                </a:solidFill>
              </a:defRPr>
            </a:lvl1pPr>
          </a:lstStyle>
          <a:p>
            <a:r>
              <a:rPr lang="en-US" sz="1500" dirty="0">
                <a:solidFill>
                  <a:schemeClr val="bg1"/>
                </a:solidFill>
              </a:rPr>
              <a:t>Click to add subtitle</a:t>
            </a: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928658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82849"/>
            <a:ext cx="10058399" cy="3956692"/>
          </a:xfrm>
        </p:spPr>
        <p:txBody>
          <a:bodyPr lIns="91440">
            <a:normAutofit/>
          </a:bodyPr>
          <a:lstStyle>
            <a:lvl1pPr marL="0" indent="0">
              <a:spcBef>
                <a:spcPts val="1200"/>
              </a:spcBef>
              <a:spcAft>
                <a:spcPts val="200"/>
              </a:spcAft>
              <a:buFont typeface="Arial" panose="020B0604020202020204" pitchFamily="34" charset="0"/>
              <a:buNone/>
              <a:defRPr sz="2400"/>
            </a:lvl1pPr>
            <a:lvl2pPr marL="384048" indent="-182880">
              <a:spcBef>
                <a:spcPts val="1200"/>
              </a:spcBef>
              <a:spcAft>
                <a:spcPts val="200"/>
              </a:spcAft>
              <a:buClr>
                <a:schemeClr val="accent2"/>
              </a:buClr>
              <a:buFont typeface="Arial" panose="020B0604020202020204" pitchFamily="34" charset="0"/>
              <a:buChar char="•"/>
              <a:defRPr sz="2400"/>
            </a:lvl2pPr>
            <a:lvl3pPr>
              <a:spcBef>
                <a:spcPts val="1200"/>
              </a:spcBef>
              <a:spcAft>
                <a:spcPts val="200"/>
              </a:spcAft>
              <a:defRPr sz="2400"/>
            </a:lvl3pPr>
            <a:lvl4pPr>
              <a:spcBef>
                <a:spcPts val="1200"/>
              </a:spcBef>
              <a:spcAft>
                <a:spcPts val="200"/>
              </a:spcAft>
              <a:defRPr sz="2400"/>
            </a:lvl4pPr>
            <a:lvl5pPr>
              <a:spcBef>
                <a:spcPts val="1200"/>
              </a:spcBef>
              <a:spcAft>
                <a:spcPts val="200"/>
              </a:spcAft>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6041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hasCustomPrompt="1"/>
          </p:nvPr>
        </p:nvSpPr>
        <p:spPr>
          <a:xfrm>
            <a:off x="7859485" y="640080"/>
            <a:ext cx="3690257" cy="2450676"/>
          </a:xfrm>
        </p:spPr>
        <p:txBody>
          <a:bodyPr>
            <a:normAutofit/>
          </a:bodyPr>
          <a:lstStyle>
            <a:lvl1pPr>
              <a:defRPr/>
            </a:lvl1pPr>
          </a:lstStyle>
          <a:p>
            <a:r>
              <a:rPr lang="en-US" dirty="0"/>
              <a:t>Click to add title</a:t>
            </a:r>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3255512"/>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normAutofit/>
          </a:bodyPr>
          <a:lstStyle>
            <a:lvl1pPr algn="ctr">
              <a:defRPr sz="1800"/>
            </a:lvl1p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hasCustomPrompt="1"/>
          </p:nvPr>
        </p:nvSpPr>
        <p:spPr>
          <a:xfrm>
            <a:off x="7859485" y="3429000"/>
            <a:ext cx="3690257" cy="2440094"/>
          </a:xfrm>
        </p:spPr>
        <p:txBody>
          <a:bodyPr lIns="91440">
            <a:normAutofit/>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86934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 Picture">
    <p:bg>
      <p:bgPr>
        <a:gradFill>
          <a:gsLst>
            <a:gs pos="100000">
              <a:schemeClr val="accent4"/>
            </a:gs>
            <a:gs pos="0">
              <a:schemeClr val="accent2"/>
            </a:gs>
          </a:gsLst>
          <a:lin ang="189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386775"/>
            <a:ext cx="8311102" cy="3080335"/>
          </a:xfrm>
        </p:spPr>
        <p:txBody>
          <a:bodyPr lIns="0" tIns="274320" rIns="0" bIns="0" anchor="t" anchorCtr="0"/>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rot="19670435">
            <a:off x="7632743" y="794953"/>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3" name="Picture Placeholder 14">
            <a:extLst>
              <a:ext uri="{FF2B5EF4-FFF2-40B4-BE49-F238E27FC236}">
                <a16:creationId xmlns:a16="http://schemas.microsoft.com/office/drawing/2014/main" id="{01D87F51-D69B-9038-0566-4FDC355AB6F0}"/>
              </a:ext>
            </a:extLst>
          </p:cNvPr>
          <p:cNvSpPr>
            <a:spLocks noGrp="1"/>
          </p:cNvSpPr>
          <p:nvPr>
            <p:ph type="pic" sz="quarter" idx="13" hasCustomPrompt="1"/>
          </p:nvPr>
        </p:nvSpPr>
        <p:spPr>
          <a:xfrm>
            <a:off x="8197587" y="411831"/>
            <a:ext cx="3521337" cy="3521344"/>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164629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67093-B0FE-E628-FE2D-4ABC881E1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1FEF52-A24F-E470-74AE-2039E595B0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19E00-F665-9FEF-28E3-7DEA024011AB}"/>
              </a:ext>
            </a:extLst>
          </p:cNvPr>
          <p:cNvSpPr>
            <a:spLocks noGrp="1"/>
          </p:cNvSpPr>
          <p:nvPr>
            <p:ph type="dt" sz="half" idx="10"/>
          </p:nvPr>
        </p:nvSpPr>
        <p:spPr/>
        <p:txBody>
          <a:bodyPr/>
          <a:lstStyle/>
          <a:p>
            <a:fld id="{C29EF910-EA01-4613-BB44-08C5E16D7275}" type="datetimeFigureOut">
              <a:rPr lang="en-US" smtClean="0"/>
              <a:t>4/28/2024</a:t>
            </a:fld>
            <a:endParaRPr lang="en-US"/>
          </a:p>
        </p:txBody>
      </p:sp>
      <p:sp>
        <p:nvSpPr>
          <p:cNvPr id="5" name="Footer Placeholder 4">
            <a:extLst>
              <a:ext uri="{FF2B5EF4-FFF2-40B4-BE49-F238E27FC236}">
                <a16:creationId xmlns:a16="http://schemas.microsoft.com/office/drawing/2014/main" id="{1ADF5D34-AA9A-E33D-3B17-E1DF2CAD7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D0C6D-9DD2-8319-FD47-B7C08AE80037}"/>
              </a:ext>
            </a:extLst>
          </p:cNvPr>
          <p:cNvSpPr>
            <a:spLocks noGrp="1"/>
          </p:cNvSpPr>
          <p:nvPr>
            <p:ph type="sldNum" sz="quarter" idx="12"/>
          </p:nvPr>
        </p:nvSpPr>
        <p:spPr/>
        <p:txBody>
          <a:bodyPr/>
          <a:lstStyle/>
          <a:p>
            <a:fld id="{7D5D9B2E-52BF-497E-AA99-44DED72D0925}" type="slidenum">
              <a:rPr lang="en-US" smtClean="0"/>
              <a:t>‹#›</a:t>
            </a:fld>
            <a:endParaRPr lang="en-US"/>
          </a:p>
        </p:txBody>
      </p:sp>
    </p:spTree>
    <p:extLst>
      <p:ext uri="{BB962C8B-B14F-4D97-AF65-F5344CB8AC3E}">
        <p14:creationId xmlns:p14="http://schemas.microsoft.com/office/powerpoint/2010/main" val="1335384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57DC7-D47B-FD02-B33C-6E1B69B68D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D9C36B-A93D-24E7-36F8-11CC5EAE095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A48358-83D8-90E0-680C-11E8A1C6378E}"/>
              </a:ext>
            </a:extLst>
          </p:cNvPr>
          <p:cNvSpPr>
            <a:spLocks noGrp="1"/>
          </p:cNvSpPr>
          <p:nvPr>
            <p:ph type="dt" sz="half" idx="10"/>
          </p:nvPr>
        </p:nvSpPr>
        <p:spPr/>
        <p:txBody>
          <a:bodyPr/>
          <a:lstStyle/>
          <a:p>
            <a:fld id="{C29EF910-EA01-4613-BB44-08C5E16D7275}" type="datetimeFigureOut">
              <a:rPr lang="en-US" smtClean="0"/>
              <a:t>4/28/2024</a:t>
            </a:fld>
            <a:endParaRPr lang="en-US"/>
          </a:p>
        </p:txBody>
      </p:sp>
      <p:sp>
        <p:nvSpPr>
          <p:cNvPr id="5" name="Footer Placeholder 4">
            <a:extLst>
              <a:ext uri="{FF2B5EF4-FFF2-40B4-BE49-F238E27FC236}">
                <a16:creationId xmlns:a16="http://schemas.microsoft.com/office/drawing/2014/main" id="{6C6368D0-6921-1E95-6779-1881EF6DF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4E624-B4B6-A8C8-0476-80F2E2D1E43F}"/>
              </a:ext>
            </a:extLst>
          </p:cNvPr>
          <p:cNvSpPr>
            <a:spLocks noGrp="1"/>
          </p:cNvSpPr>
          <p:nvPr>
            <p:ph type="sldNum" sz="quarter" idx="12"/>
          </p:nvPr>
        </p:nvSpPr>
        <p:spPr/>
        <p:txBody>
          <a:bodyPr/>
          <a:lstStyle/>
          <a:p>
            <a:fld id="{7D5D9B2E-52BF-497E-AA99-44DED72D0925}" type="slidenum">
              <a:rPr lang="en-US" smtClean="0"/>
              <a:t>‹#›</a:t>
            </a:fld>
            <a:endParaRPr lang="en-US"/>
          </a:p>
        </p:txBody>
      </p:sp>
    </p:spTree>
    <p:extLst>
      <p:ext uri="{BB962C8B-B14F-4D97-AF65-F5344CB8AC3E}">
        <p14:creationId xmlns:p14="http://schemas.microsoft.com/office/powerpoint/2010/main" val="1830076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E998-147D-5B20-50C1-9A4DAAADA9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A96D58-B69E-2D58-14E4-D3ED452722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5F64AE-0496-A45C-90AB-F9583E4C78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FA3DE9-5A60-DCF4-B5A9-06FBDB2219FD}"/>
              </a:ext>
            </a:extLst>
          </p:cNvPr>
          <p:cNvSpPr>
            <a:spLocks noGrp="1"/>
          </p:cNvSpPr>
          <p:nvPr>
            <p:ph type="dt" sz="half" idx="10"/>
          </p:nvPr>
        </p:nvSpPr>
        <p:spPr/>
        <p:txBody>
          <a:bodyPr/>
          <a:lstStyle/>
          <a:p>
            <a:fld id="{C29EF910-EA01-4613-BB44-08C5E16D7275}" type="datetimeFigureOut">
              <a:rPr lang="en-US" smtClean="0"/>
              <a:t>4/28/2024</a:t>
            </a:fld>
            <a:endParaRPr lang="en-US"/>
          </a:p>
        </p:txBody>
      </p:sp>
      <p:sp>
        <p:nvSpPr>
          <p:cNvPr id="6" name="Footer Placeholder 5">
            <a:extLst>
              <a:ext uri="{FF2B5EF4-FFF2-40B4-BE49-F238E27FC236}">
                <a16:creationId xmlns:a16="http://schemas.microsoft.com/office/drawing/2014/main" id="{9044A050-63C5-C23D-6A35-E8EAEB74CC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412BF5-3682-8E67-E106-BE72E3D1B677}"/>
              </a:ext>
            </a:extLst>
          </p:cNvPr>
          <p:cNvSpPr>
            <a:spLocks noGrp="1"/>
          </p:cNvSpPr>
          <p:nvPr>
            <p:ph type="sldNum" sz="quarter" idx="12"/>
          </p:nvPr>
        </p:nvSpPr>
        <p:spPr/>
        <p:txBody>
          <a:bodyPr/>
          <a:lstStyle/>
          <a:p>
            <a:fld id="{7D5D9B2E-52BF-497E-AA99-44DED72D0925}" type="slidenum">
              <a:rPr lang="en-US" smtClean="0"/>
              <a:t>‹#›</a:t>
            </a:fld>
            <a:endParaRPr lang="en-US"/>
          </a:p>
        </p:txBody>
      </p:sp>
    </p:spTree>
    <p:extLst>
      <p:ext uri="{BB962C8B-B14F-4D97-AF65-F5344CB8AC3E}">
        <p14:creationId xmlns:p14="http://schemas.microsoft.com/office/powerpoint/2010/main" val="2158971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94E27-4A16-109F-2FAD-12F92297DB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40659F-E813-336C-334D-5DDC5AEA6D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3919B5-FBEB-25B6-A68E-A3DA88C40F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2DE325-BC90-9ABB-5F97-246A705351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9AFA90-A2EA-AABD-4377-8A858B86D1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6AA57B-8295-270E-51D7-27E121C0BDAC}"/>
              </a:ext>
            </a:extLst>
          </p:cNvPr>
          <p:cNvSpPr>
            <a:spLocks noGrp="1"/>
          </p:cNvSpPr>
          <p:nvPr>
            <p:ph type="dt" sz="half" idx="10"/>
          </p:nvPr>
        </p:nvSpPr>
        <p:spPr/>
        <p:txBody>
          <a:bodyPr/>
          <a:lstStyle/>
          <a:p>
            <a:fld id="{C29EF910-EA01-4613-BB44-08C5E16D7275}" type="datetimeFigureOut">
              <a:rPr lang="en-US" smtClean="0"/>
              <a:t>4/28/2024</a:t>
            </a:fld>
            <a:endParaRPr lang="en-US"/>
          </a:p>
        </p:txBody>
      </p:sp>
      <p:sp>
        <p:nvSpPr>
          <p:cNvPr id="8" name="Footer Placeholder 7">
            <a:extLst>
              <a:ext uri="{FF2B5EF4-FFF2-40B4-BE49-F238E27FC236}">
                <a16:creationId xmlns:a16="http://schemas.microsoft.com/office/drawing/2014/main" id="{BC587BA1-781E-DA38-0720-6CD9517636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8ED347-9D7F-A825-9F8C-7076FFC380BE}"/>
              </a:ext>
            </a:extLst>
          </p:cNvPr>
          <p:cNvSpPr>
            <a:spLocks noGrp="1"/>
          </p:cNvSpPr>
          <p:nvPr>
            <p:ph type="sldNum" sz="quarter" idx="12"/>
          </p:nvPr>
        </p:nvSpPr>
        <p:spPr/>
        <p:txBody>
          <a:bodyPr/>
          <a:lstStyle/>
          <a:p>
            <a:fld id="{7D5D9B2E-52BF-497E-AA99-44DED72D0925}" type="slidenum">
              <a:rPr lang="en-US" smtClean="0"/>
              <a:t>‹#›</a:t>
            </a:fld>
            <a:endParaRPr lang="en-US"/>
          </a:p>
        </p:txBody>
      </p:sp>
    </p:spTree>
    <p:extLst>
      <p:ext uri="{BB962C8B-B14F-4D97-AF65-F5344CB8AC3E}">
        <p14:creationId xmlns:p14="http://schemas.microsoft.com/office/powerpoint/2010/main" val="3278213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D643E-8FED-14C3-C7B8-A2D33044C2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64AA68-1E36-6D90-2D1D-A42A9AF12AB4}"/>
              </a:ext>
            </a:extLst>
          </p:cNvPr>
          <p:cNvSpPr>
            <a:spLocks noGrp="1"/>
          </p:cNvSpPr>
          <p:nvPr>
            <p:ph type="dt" sz="half" idx="10"/>
          </p:nvPr>
        </p:nvSpPr>
        <p:spPr/>
        <p:txBody>
          <a:bodyPr/>
          <a:lstStyle/>
          <a:p>
            <a:fld id="{C29EF910-EA01-4613-BB44-08C5E16D7275}" type="datetimeFigureOut">
              <a:rPr lang="en-US" smtClean="0"/>
              <a:t>4/28/2024</a:t>
            </a:fld>
            <a:endParaRPr lang="en-US"/>
          </a:p>
        </p:txBody>
      </p:sp>
      <p:sp>
        <p:nvSpPr>
          <p:cNvPr id="4" name="Footer Placeholder 3">
            <a:extLst>
              <a:ext uri="{FF2B5EF4-FFF2-40B4-BE49-F238E27FC236}">
                <a16:creationId xmlns:a16="http://schemas.microsoft.com/office/drawing/2014/main" id="{A48358FF-6ABD-E887-A58A-06B71EEA18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C9A675-BB3F-1BAF-BBD1-97B8700D266C}"/>
              </a:ext>
            </a:extLst>
          </p:cNvPr>
          <p:cNvSpPr>
            <a:spLocks noGrp="1"/>
          </p:cNvSpPr>
          <p:nvPr>
            <p:ph type="sldNum" sz="quarter" idx="12"/>
          </p:nvPr>
        </p:nvSpPr>
        <p:spPr/>
        <p:txBody>
          <a:bodyPr/>
          <a:lstStyle/>
          <a:p>
            <a:fld id="{7D5D9B2E-52BF-497E-AA99-44DED72D0925}" type="slidenum">
              <a:rPr lang="en-US" smtClean="0"/>
              <a:t>‹#›</a:t>
            </a:fld>
            <a:endParaRPr lang="en-US"/>
          </a:p>
        </p:txBody>
      </p:sp>
    </p:spTree>
    <p:extLst>
      <p:ext uri="{BB962C8B-B14F-4D97-AF65-F5344CB8AC3E}">
        <p14:creationId xmlns:p14="http://schemas.microsoft.com/office/powerpoint/2010/main" val="1012639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2588F0-CE6F-B856-15B5-D168DF127C38}"/>
              </a:ext>
            </a:extLst>
          </p:cNvPr>
          <p:cNvSpPr>
            <a:spLocks noGrp="1"/>
          </p:cNvSpPr>
          <p:nvPr>
            <p:ph type="dt" sz="half" idx="10"/>
          </p:nvPr>
        </p:nvSpPr>
        <p:spPr/>
        <p:txBody>
          <a:bodyPr/>
          <a:lstStyle/>
          <a:p>
            <a:fld id="{C29EF910-EA01-4613-BB44-08C5E16D7275}" type="datetimeFigureOut">
              <a:rPr lang="en-US" smtClean="0"/>
              <a:t>4/28/2024</a:t>
            </a:fld>
            <a:endParaRPr lang="en-US"/>
          </a:p>
        </p:txBody>
      </p:sp>
      <p:sp>
        <p:nvSpPr>
          <p:cNvPr id="3" name="Footer Placeholder 2">
            <a:extLst>
              <a:ext uri="{FF2B5EF4-FFF2-40B4-BE49-F238E27FC236}">
                <a16:creationId xmlns:a16="http://schemas.microsoft.com/office/drawing/2014/main" id="{A10F9CEF-63E8-0265-BF65-995E910E87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08EE4D-B547-1446-7FD9-973BC3234BE5}"/>
              </a:ext>
            </a:extLst>
          </p:cNvPr>
          <p:cNvSpPr>
            <a:spLocks noGrp="1"/>
          </p:cNvSpPr>
          <p:nvPr>
            <p:ph type="sldNum" sz="quarter" idx="12"/>
          </p:nvPr>
        </p:nvSpPr>
        <p:spPr/>
        <p:txBody>
          <a:bodyPr/>
          <a:lstStyle/>
          <a:p>
            <a:fld id="{7D5D9B2E-52BF-497E-AA99-44DED72D0925}" type="slidenum">
              <a:rPr lang="en-US" smtClean="0"/>
              <a:t>‹#›</a:t>
            </a:fld>
            <a:endParaRPr lang="en-US"/>
          </a:p>
        </p:txBody>
      </p:sp>
    </p:spTree>
    <p:extLst>
      <p:ext uri="{BB962C8B-B14F-4D97-AF65-F5344CB8AC3E}">
        <p14:creationId xmlns:p14="http://schemas.microsoft.com/office/powerpoint/2010/main" val="767403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D4CE-1F45-F6F9-F3EB-486BE98C7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0C9614-1B78-0F4F-106D-59EDD96EF7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D0D0D4-D7E9-E135-973C-B0D2F2B3BB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F5D67B-05FF-CE89-CAF8-099F853C891D}"/>
              </a:ext>
            </a:extLst>
          </p:cNvPr>
          <p:cNvSpPr>
            <a:spLocks noGrp="1"/>
          </p:cNvSpPr>
          <p:nvPr>
            <p:ph type="dt" sz="half" idx="10"/>
          </p:nvPr>
        </p:nvSpPr>
        <p:spPr/>
        <p:txBody>
          <a:bodyPr/>
          <a:lstStyle/>
          <a:p>
            <a:fld id="{C29EF910-EA01-4613-BB44-08C5E16D7275}" type="datetimeFigureOut">
              <a:rPr lang="en-US" smtClean="0"/>
              <a:t>4/28/2024</a:t>
            </a:fld>
            <a:endParaRPr lang="en-US"/>
          </a:p>
        </p:txBody>
      </p:sp>
      <p:sp>
        <p:nvSpPr>
          <p:cNvPr id="6" name="Footer Placeholder 5">
            <a:extLst>
              <a:ext uri="{FF2B5EF4-FFF2-40B4-BE49-F238E27FC236}">
                <a16:creationId xmlns:a16="http://schemas.microsoft.com/office/drawing/2014/main" id="{246AFC6E-080C-FFEB-7760-E7AEFCDA30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CFA8B-C511-6C2F-F4B1-3375B3F3CA42}"/>
              </a:ext>
            </a:extLst>
          </p:cNvPr>
          <p:cNvSpPr>
            <a:spLocks noGrp="1"/>
          </p:cNvSpPr>
          <p:nvPr>
            <p:ph type="sldNum" sz="quarter" idx="12"/>
          </p:nvPr>
        </p:nvSpPr>
        <p:spPr/>
        <p:txBody>
          <a:bodyPr/>
          <a:lstStyle/>
          <a:p>
            <a:fld id="{7D5D9B2E-52BF-497E-AA99-44DED72D0925}" type="slidenum">
              <a:rPr lang="en-US" smtClean="0"/>
              <a:t>‹#›</a:t>
            </a:fld>
            <a:endParaRPr lang="en-US"/>
          </a:p>
        </p:txBody>
      </p:sp>
    </p:spTree>
    <p:extLst>
      <p:ext uri="{BB962C8B-B14F-4D97-AF65-F5344CB8AC3E}">
        <p14:creationId xmlns:p14="http://schemas.microsoft.com/office/powerpoint/2010/main" val="3454476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EEDD-3CDE-2A8E-5415-6A13604F1B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D4EF3F-FF87-5FF3-22E2-25DC2360D3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2239A5-EA21-EC46-BDBB-0DF42494CC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12F519-D60A-FA5F-E0CB-300AC84C4D52}"/>
              </a:ext>
            </a:extLst>
          </p:cNvPr>
          <p:cNvSpPr>
            <a:spLocks noGrp="1"/>
          </p:cNvSpPr>
          <p:nvPr>
            <p:ph type="dt" sz="half" idx="10"/>
          </p:nvPr>
        </p:nvSpPr>
        <p:spPr/>
        <p:txBody>
          <a:bodyPr/>
          <a:lstStyle/>
          <a:p>
            <a:fld id="{C29EF910-EA01-4613-BB44-08C5E16D7275}" type="datetimeFigureOut">
              <a:rPr lang="en-US" smtClean="0"/>
              <a:t>4/28/2024</a:t>
            </a:fld>
            <a:endParaRPr lang="en-US"/>
          </a:p>
        </p:txBody>
      </p:sp>
      <p:sp>
        <p:nvSpPr>
          <p:cNvPr id="6" name="Footer Placeholder 5">
            <a:extLst>
              <a:ext uri="{FF2B5EF4-FFF2-40B4-BE49-F238E27FC236}">
                <a16:creationId xmlns:a16="http://schemas.microsoft.com/office/drawing/2014/main" id="{B9072DC1-C923-8860-5C90-DA9912EC98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7429BD-84BF-83A5-1FC8-49451A1CC62D}"/>
              </a:ext>
            </a:extLst>
          </p:cNvPr>
          <p:cNvSpPr>
            <a:spLocks noGrp="1"/>
          </p:cNvSpPr>
          <p:nvPr>
            <p:ph type="sldNum" sz="quarter" idx="12"/>
          </p:nvPr>
        </p:nvSpPr>
        <p:spPr/>
        <p:txBody>
          <a:bodyPr/>
          <a:lstStyle/>
          <a:p>
            <a:fld id="{7D5D9B2E-52BF-497E-AA99-44DED72D0925}" type="slidenum">
              <a:rPr lang="en-US" smtClean="0"/>
              <a:t>‹#›</a:t>
            </a:fld>
            <a:endParaRPr lang="en-US"/>
          </a:p>
        </p:txBody>
      </p:sp>
    </p:spTree>
    <p:extLst>
      <p:ext uri="{BB962C8B-B14F-4D97-AF65-F5344CB8AC3E}">
        <p14:creationId xmlns:p14="http://schemas.microsoft.com/office/powerpoint/2010/main" val="1960995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6C2049-2F98-AA52-DAA1-48B46012CE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3A6ED-3CB7-B0DC-D03C-D2F30B2A83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175F2B-0E36-C2C0-2144-B2FA5CC2DA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29EF910-EA01-4613-BB44-08C5E16D7275}" type="datetimeFigureOut">
              <a:rPr lang="en-US" smtClean="0"/>
              <a:t>4/28/2024</a:t>
            </a:fld>
            <a:endParaRPr lang="en-US"/>
          </a:p>
        </p:txBody>
      </p:sp>
      <p:sp>
        <p:nvSpPr>
          <p:cNvPr id="5" name="Footer Placeholder 4">
            <a:extLst>
              <a:ext uri="{FF2B5EF4-FFF2-40B4-BE49-F238E27FC236}">
                <a16:creationId xmlns:a16="http://schemas.microsoft.com/office/drawing/2014/main" id="{8C865C0C-E3AA-73B1-F2E1-88F207437F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87CFC30-886A-B071-938B-0D7C664A62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D5D9B2E-52BF-497E-AA99-44DED72D0925}" type="slidenum">
              <a:rPr lang="en-US" smtClean="0"/>
              <a:t>‹#›</a:t>
            </a:fld>
            <a:endParaRPr lang="en-US"/>
          </a:p>
        </p:txBody>
      </p:sp>
    </p:spTree>
    <p:extLst>
      <p:ext uri="{BB962C8B-B14F-4D97-AF65-F5344CB8AC3E}">
        <p14:creationId xmlns:p14="http://schemas.microsoft.com/office/powerpoint/2010/main" val="3004734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 id="2147483667" r:id="rId18"/>
    <p:sldLayoutId id="2147483668"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sproutsocial.com/insights/author/kiranshahid/"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43DF-1FE9-01BE-435F-1729F4AB3DE4}"/>
              </a:ext>
            </a:extLst>
          </p:cNvPr>
          <p:cNvSpPr>
            <a:spLocks noGrp="1"/>
          </p:cNvSpPr>
          <p:nvPr>
            <p:ph type="title"/>
          </p:nvPr>
        </p:nvSpPr>
        <p:spPr/>
        <p:txBody>
          <a:bodyPr/>
          <a:lstStyle/>
          <a:p>
            <a:r>
              <a:rPr lang="en-US" dirty="0"/>
              <a:t>Overview</a:t>
            </a:r>
          </a:p>
        </p:txBody>
      </p:sp>
      <p:sp>
        <p:nvSpPr>
          <p:cNvPr id="9" name="Content Placeholder 8">
            <a:extLst>
              <a:ext uri="{FF2B5EF4-FFF2-40B4-BE49-F238E27FC236}">
                <a16:creationId xmlns:a16="http://schemas.microsoft.com/office/drawing/2014/main" id="{06AE6D1D-F89A-9A22-A74E-37EEB47BAB64}"/>
              </a:ext>
            </a:extLst>
          </p:cNvPr>
          <p:cNvSpPr>
            <a:spLocks noGrp="1"/>
          </p:cNvSpPr>
          <p:nvPr>
            <p:ph idx="1"/>
          </p:nvPr>
        </p:nvSpPr>
        <p:spPr>
          <a:xfrm>
            <a:off x="3895145" y="4505577"/>
            <a:ext cx="10087699" cy="4114800"/>
          </a:xfrm>
        </p:spPr>
        <p:txBody>
          <a:bodyPr/>
          <a:lstStyle/>
          <a:p>
            <a:pPr marL="0" indent="0">
              <a:buNone/>
            </a:pPr>
            <a:r>
              <a:rPr lang="en-US" b="1" dirty="0"/>
              <a:t>Brand Equality definition</a:t>
            </a:r>
          </a:p>
        </p:txBody>
      </p:sp>
      <p:pic>
        <p:nvPicPr>
          <p:cNvPr id="11" name="Picture 10" descr="A person and person sitting in chairs in a room&#10;&#10;Description automatically generated">
            <a:extLst>
              <a:ext uri="{FF2B5EF4-FFF2-40B4-BE49-F238E27FC236}">
                <a16:creationId xmlns:a16="http://schemas.microsoft.com/office/drawing/2014/main" id="{1D91AB12-5E7E-94F8-575F-5C9F0BC486B2}"/>
              </a:ext>
            </a:extLst>
          </p:cNvPr>
          <p:cNvPicPr>
            <a:picLocks noChangeAspect="1"/>
          </p:cNvPicPr>
          <p:nvPr/>
        </p:nvPicPr>
        <p:blipFill>
          <a:blip r:embed="rId3"/>
          <a:stretch>
            <a:fillRect/>
          </a:stretch>
        </p:blipFill>
        <p:spPr>
          <a:xfrm>
            <a:off x="-1" y="0"/>
            <a:ext cx="12192001" cy="6921977"/>
          </a:xfrm>
          <a:prstGeom prst="rect">
            <a:avLst/>
          </a:prstGeom>
        </p:spPr>
      </p:pic>
      <p:sp>
        <p:nvSpPr>
          <p:cNvPr id="13" name="TextBox 12">
            <a:extLst>
              <a:ext uri="{FF2B5EF4-FFF2-40B4-BE49-F238E27FC236}">
                <a16:creationId xmlns:a16="http://schemas.microsoft.com/office/drawing/2014/main" id="{D5C56D1D-351A-78EA-14DF-DBBC9BF16AF0}"/>
              </a:ext>
            </a:extLst>
          </p:cNvPr>
          <p:cNvSpPr txBox="1"/>
          <p:nvPr/>
        </p:nvSpPr>
        <p:spPr>
          <a:xfrm>
            <a:off x="745917" y="-140832"/>
            <a:ext cx="10861064" cy="5383782"/>
          </a:xfrm>
          <a:prstGeom prst="rect">
            <a:avLst/>
          </a:prstGeom>
          <a:noFill/>
        </p:spPr>
        <p:txBody>
          <a:bodyPr wrap="square">
            <a:spAutoFit/>
          </a:bodyPr>
          <a:lstStyle/>
          <a:p>
            <a:pPr algn="ctr">
              <a:lnSpc>
                <a:spcPct val="200000"/>
              </a:lnSpc>
            </a:pPr>
            <a:r>
              <a:rPr lang="en-US" sz="6000" b="1" i="0" dirty="0">
                <a:solidFill>
                  <a:srgbClr val="FFC000"/>
                </a:solidFill>
                <a:effectLst/>
                <a:latin typeface="Times New Roman" panose="02020603050405020304" pitchFamily="18" charset="0"/>
                <a:cs typeface="Times New Roman" panose="02020603050405020304" pitchFamily="18" charset="0"/>
              </a:rPr>
              <a:t>Measuring your strategic marketing plan’s success</a:t>
            </a:r>
            <a:br>
              <a:rPr lang="en-US" sz="6000" b="1" i="0" dirty="0">
                <a:solidFill>
                  <a:srgbClr val="FFC000"/>
                </a:solidFill>
                <a:effectLst/>
                <a:latin typeface="Times New Roman" panose="02020603050405020304" pitchFamily="18" charset="0"/>
                <a:cs typeface="Times New Roman" panose="02020603050405020304" pitchFamily="18" charset="0"/>
              </a:rPr>
            </a:br>
            <a:endParaRPr lang="en-US" sz="6000" b="1" dirty="0">
              <a:solidFill>
                <a:srgbClr val="FFC000"/>
              </a:solidFill>
            </a:endParaRPr>
          </a:p>
        </p:txBody>
      </p:sp>
      <p:sp>
        <p:nvSpPr>
          <p:cNvPr id="4" name="TextBox 3">
            <a:extLst>
              <a:ext uri="{FF2B5EF4-FFF2-40B4-BE49-F238E27FC236}">
                <a16:creationId xmlns:a16="http://schemas.microsoft.com/office/drawing/2014/main" id="{F4337306-A943-731B-F7F8-5002B4AF45FD}"/>
              </a:ext>
            </a:extLst>
          </p:cNvPr>
          <p:cNvSpPr txBox="1"/>
          <p:nvPr/>
        </p:nvSpPr>
        <p:spPr>
          <a:xfrm>
            <a:off x="152947" y="5380672"/>
            <a:ext cx="8094132" cy="1477328"/>
          </a:xfrm>
          <a:prstGeom prst="rect">
            <a:avLst/>
          </a:prstGeom>
          <a:noFill/>
        </p:spPr>
        <p:txBody>
          <a:bodyPr wrap="square">
            <a:spAutoFit/>
          </a:bodyPr>
          <a:lstStyle/>
          <a:p>
            <a:r>
              <a:rPr lang="en-US" sz="1800" b="1" i="0" dirty="0">
                <a:solidFill>
                  <a:srgbClr val="FFC000"/>
                </a:solidFill>
                <a:effectLst/>
                <a:latin typeface="Times New Roman" panose="02020603050405020304" pitchFamily="18" charset="0"/>
                <a:cs typeface="Times New Roman" panose="02020603050405020304" pitchFamily="18" charset="0"/>
              </a:rPr>
              <a:t>James Osibogun</a:t>
            </a:r>
            <a:br>
              <a:rPr lang="en-US" sz="1800" b="1" i="0" dirty="0">
                <a:solidFill>
                  <a:srgbClr val="FFC000"/>
                </a:solidFill>
                <a:effectLst/>
                <a:latin typeface="Times New Roman" panose="02020603050405020304" pitchFamily="18" charset="0"/>
                <a:cs typeface="Times New Roman" panose="02020603050405020304" pitchFamily="18" charset="0"/>
              </a:rPr>
            </a:br>
            <a:r>
              <a:rPr lang="en-US" sz="1800" b="1" dirty="0">
                <a:solidFill>
                  <a:srgbClr val="FFC000"/>
                </a:solidFill>
                <a:latin typeface="Times New Roman" panose="02020603050405020304" pitchFamily="18" charset="0"/>
                <a:cs typeface="Times New Roman" panose="02020603050405020304" pitchFamily="18" charset="0"/>
              </a:rPr>
              <a:t>SNHU</a:t>
            </a:r>
            <a:br>
              <a:rPr lang="en-US" sz="1800" b="1" i="0" dirty="0">
                <a:solidFill>
                  <a:srgbClr val="FFC000"/>
                </a:solidFill>
                <a:effectLst/>
                <a:latin typeface="Times New Roman" panose="02020603050405020304" pitchFamily="18" charset="0"/>
                <a:cs typeface="Times New Roman" panose="02020603050405020304" pitchFamily="18" charset="0"/>
              </a:rPr>
            </a:br>
            <a:r>
              <a:rPr lang="en-US" sz="1800" b="1" i="0" dirty="0">
                <a:solidFill>
                  <a:srgbClr val="FFC000"/>
                </a:solidFill>
                <a:effectLst/>
                <a:latin typeface="Times New Roman" panose="02020603050405020304" pitchFamily="18" charset="0"/>
                <a:cs typeface="Times New Roman" panose="02020603050405020304" pitchFamily="18" charset="0"/>
              </a:rPr>
              <a:t>MBA 645</a:t>
            </a:r>
            <a:br>
              <a:rPr lang="en-US" sz="1800" b="1" i="0" dirty="0">
                <a:solidFill>
                  <a:srgbClr val="FFC000"/>
                </a:solidFill>
                <a:effectLst/>
                <a:latin typeface="Times New Roman" panose="02020603050405020304" pitchFamily="18" charset="0"/>
                <a:cs typeface="Times New Roman" panose="02020603050405020304" pitchFamily="18" charset="0"/>
              </a:rPr>
            </a:br>
            <a:r>
              <a:rPr lang="en-US" sz="1800" b="1" i="0" dirty="0">
                <a:solidFill>
                  <a:srgbClr val="FFC000"/>
                </a:solidFill>
                <a:effectLst/>
                <a:latin typeface="Times New Roman" panose="02020603050405020304" pitchFamily="18" charset="0"/>
                <a:cs typeface="Times New Roman" panose="02020603050405020304" pitchFamily="18" charset="0"/>
              </a:rPr>
              <a:t>Karen fletcher</a:t>
            </a:r>
            <a:br>
              <a:rPr lang="en-US" sz="1800" b="1" i="0" dirty="0">
                <a:solidFill>
                  <a:schemeClr val="tx1">
                    <a:lumMod val="95000"/>
                    <a:lumOff val="5000"/>
                  </a:schemeClr>
                </a:solidFill>
                <a:effectLst/>
                <a:latin typeface="Times New Roman" panose="02020603050405020304" pitchFamily="18" charset="0"/>
                <a:cs typeface="Times New Roman" panose="02020603050405020304" pitchFamily="18" charset="0"/>
              </a:rPr>
            </a:br>
            <a:r>
              <a:rPr lang="en-US" sz="1800" b="1" dirty="0">
                <a:solidFill>
                  <a:srgbClr val="FFC000"/>
                </a:solidFill>
                <a:latin typeface="Times New Roman" panose="02020603050405020304" pitchFamily="18" charset="0"/>
                <a:cs typeface="Times New Roman" panose="02020603050405020304" pitchFamily="18" charset="0"/>
              </a:rPr>
              <a:t>April 28</a:t>
            </a:r>
            <a:r>
              <a:rPr lang="en-US" sz="1800" b="1" i="0" dirty="0">
                <a:solidFill>
                  <a:srgbClr val="FFC000"/>
                </a:solidFill>
                <a:effectLst/>
                <a:latin typeface="Times New Roman" panose="02020603050405020304" pitchFamily="18" charset="0"/>
                <a:cs typeface="Times New Roman" panose="02020603050405020304" pitchFamily="18" charset="0"/>
              </a:rPr>
              <a:t>, 2024</a:t>
            </a:r>
            <a:endParaRPr lang="en-US" dirty="0"/>
          </a:p>
        </p:txBody>
      </p:sp>
    </p:spTree>
    <p:extLst>
      <p:ext uri="{BB962C8B-B14F-4D97-AF65-F5344CB8AC3E}">
        <p14:creationId xmlns:p14="http://schemas.microsoft.com/office/powerpoint/2010/main" val="3037812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7430047-A394-B609-9389-E0E61B916BCA}"/>
              </a:ext>
            </a:extLst>
          </p:cNvPr>
          <p:cNvSpPr>
            <a:spLocks/>
          </p:cNvSpPr>
          <p:nvPr/>
        </p:nvSpPr>
        <p:spPr>
          <a:xfrm>
            <a:off x="1280161" y="2777067"/>
            <a:ext cx="4663440" cy="3550581"/>
          </a:xfrm>
          <a:prstGeom prst="rect">
            <a:avLst/>
          </a:prstGeom>
        </p:spPr>
        <p:txBody>
          <a:bodyPr/>
          <a:lstStyle/>
          <a:p>
            <a:endParaRPr lang="en-US"/>
          </a:p>
        </p:txBody>
      </p:sp>
      <p:sp>
        <p:nvSpPr>
          <p:cNvPr id="11" name="Picture Placeholder 10">
            <a:extLst>
              <a:ext uri="{FF2B5EF4-FFF2-40B4-BE49-F238E27FC236}">
                <a16:creationId xmlns:a16="http://schemas.microsoft.com/office/drawing/2014/main" id="{47CC20AE-C73D-1CD4-63FA-B220F6F9BAC1}"/>
              </a:ext>
            </a:extLst>
          </p:cNvPr>
          <p:cNvSpPr>
            <a:spLocks/>
          </p:cNvSpPr>
          <p:nvPr/>
        </p:nvSpPr>
        <p:spPr>
          <a:xfrm>
            <a:off x="6695553" y="301752"/>
            <a:ext cx="5221224" cy="6263640"/>
          </a:xfrm>
          <a:prstGeom prst="rect">
            <a:avLst/>
          </a:prstGeom>
        </p:spPr>
        <p:txBody>
          <a:bodyPr/>
          <a:lstStyle/>
          <a:p>
            <a:endParaRPr lang="en-US"/>
          </a:p>
        </p:txBody>
      </p:sp>
      <p:pic>
        <p:nvPicPr>
          <p:cNvPr id="2" name="Picture 1" descr="A person and person sitting in chairs in a room&#10;&#10;Description automatically generated">
            <a:extLst>
              <a:ext uri="{FF2B5EF4-FFF2-40B4-BE49-F238E27FC236}">
                <a16:creationId xmlns:a16="http://schemas.microsoft.com/office/drawing/2014/main" id="{FB69F66D-DFAE-EA8E-7A54-B69FC7F12AFF}"/>
              </a:ext>
            </a:extLst>
          </p:cNvPr>
          <p:cNvPicPr>
            <a:picLocks noChangeAspect="1"/>
          </p:cNvPicPr>
          <p:nvPr/>
        </p:nvPicPr>
        <p:blipFill rotWithShape="1">
          <a:blip r:embed="rId3"/>
          <a:srcRect t="632" r="-1" b="-1"/>
          <a:stretch/>
        </p:blipFill>
        <p:spPr>
          <a:xfrm>
            <a:off x="0" y="0"/>
            <a:ext cx="12698082" cy="6858000"/>
          </a:xfrm>
          <a:prstGeom prst="rect">
            <a:avLst/>
          </a:prstGeom>
          <a:noFill/>
        </p:spPr>
      </p:pic>
      <p:sp>
        <p:nvSpPr>
          <p:cNvPr id="7" name="TextBox 6">
            <a:extLst>
              <a:ext uri="{FF2B5EF4-FFF2-40B4-BE49-F238E27FC236}">
                <a16:creationId xmlns:a16="http://schemas.microsoft.com/office/drawing/2014/main" id="{DF2A4E38-A90E-3392-543D-374159A33F7E}"/>
              </a:ext>
            </a:extLst>
          </p:cNvPr>
          <p:cNvSpPr txBox="1"/>
          <p:nvPr/>
        </p:nvSpPr>
        <p:spPr>
          <a:xfrm>
            <a:off x="4335197" y="68687"/>
            <a:ext cx="6469810" cy="1015663"/>
          </a:xfrm>
          <a:prstGeom prst="rect">
            <a:avLst/>
          </a:prstGeom>
          <a:noFill/>
        </p:spPr>
        <p:txBody>
          <a:bodyPr wrap="square">
            <a:spAutoFit/>
          </a:bodyPr>
          <a:lstStyle/>
          <a:p>
            <a:r>
              <a:rPr lang="en-US" sz="6000" b="1" dirty="0">
                <a:solidFill>
                  <a:srgbClr val="FFC000"/>
                </a:solidFill>
              </a:rPr>
              <a:t>Customers</a:t>
            </a:r>
            <a:endParaRPr lang="en-US" sz="6000" dirty="0">
              <a:solidFill>
                <a:srgbClr val="FFC000"/>
              </a:solidFill>
            </a:endParaRPr>
          </a:p>
        </p:txBody>
      </p:sp>
      <p:sp>
        <p:nvSpPr>
          <p:cNvPr id="3" name="TextBox 2">
            <a:extLst>
              <a:ext uri="{FF2B5EF4-FFF2-40B4-BE49-F238E27FC236}">
                <a16:creationId xmlns:a16="http://schemas.microsoft.com/office/drawing/2014/main" id="{91D810F3-7FCE-F54A-D846-657E3CA6A3C7}"/>
              </a:ext>
            </a:extLst>
          </p:cNvPr>
          <p:cNvSpPr txBox="1"/>
          <p:nvPr/>
        </p:nvSpPr>
        <p:spPr>
          <a:xfrm>
            <a:off x="549503" y="1724156"/>
            <a:ext cx="6146050" cy="5262979"/>
          </a:xfrm>
          <a:prstGeom prst="rect">
            <a:avLst/>
          </a:prstGeom>
          <a:noFill/>
        </p:spPr>
        <p:txBody>
          <a:bodyPr wrap="square" rtlCol="0">
            <a:spAutoFit/>
          </a:bodyPr>
          <a:lstStyle/>
          <a:p>
            <a:r>
              <a:rPr lang="en-US" sz="2800" b="1" dirty="0">
                <a:solidFill>
                  <a:srgbClr val="FFC000"/>
                </a:solidFill>
              </a:rPr>
              <a:t>1.Specific needs</a:t>
            </a:r>
          </a:p>
          <a:p>
            <a:pPr marL="457200" indent="-457200">
              <a:buFont typeface="Arial" panose="020B0604020202020204" pitchFamily="34" charset="0"/>
              <a:buChar char="•"/>
            </a:pPr>
            <a:r>
              <a:rPr lang="en-US" sz="2800" b="1" dirty="0">
                <a:solidFill>
                  <a:srgbClr val="FFC000"/>
                </a:solidFill>
              </a:rPr>
              <a:t>website updates</a:t>
            </a:r>
          </a:p>
          <a:p>
            <a:pPr marL="457200" indent="-457200">
              <a:buFont typeface="Arial" panose="020B0604020202020204" pitchFamily="34" charset="0"/>
              <a:buChar char="•"/>
            </a:pPr>
            <a:r>
              <a:rPr lang="en-US" sz="2800" b="1" dirty="0">
                <a:solidFill>
                  <a:srgbClr val="FFC000"/>
                </a:solidFill>
              </a:rPr>
              <a:t>Social media post</a:t>
            </a:r>
          </a:p>
          <a:p>
            <a:pPr marL="457200" indent="-457200">
              <a:buFont typeface="Arial" panose="020B0604020202020204" pitchFamily="34" charset="0"/>
              <a:buChar char="•"/>
            </a:pPr>
            <a:r>
              <a:rPr lang="en-US" sz="2800" b="1" dirty="0">
                <a:solidFill>
                  <a:srgbClr val="FFC000"/>
                </a:solidFill>
              </a:rPr>
              <a:t>Press release</a:t>
            </a:r>
          </a:p>
          <a:p>
            <a:pPr marL="457200" indent="-457200">
              <a:buFont typeface="Arial" panose="020B0604020202020204" pitchFamily="34" charset="0"/>
              <a:buChar char="•"/>
            </a:pPr>
            <a:r>
              <a:rPr lang="en-US" sz="2800" b="1" dirty="0">
                <a:solidFill>
                  <a:srgbClr val="FFC000"/>
                </a:solidFill>
              </a:rPr>
              <a:t>Filing</a:t>
            </a:r>
          </a:p>
          <a:p>
            <a:pPr marL="457200" indent="-457200">
              <a:buFont typeface="Arial" panose="020B0604020202020204" pitchFamily="34" charset="0"/>
              <a:buChar char="•"/>
            </a:pPr>
            <a:r>
              <a:rPr lang="en-US" sz="2800" b="1" dirty="0">
                <a:solidFill>
                  <a:srgbClr val="FFC000"/>
                </a:solidFill>
              </a:rPr>
              <a:t>Hotline </a:t>
            </a:r>
          </a:p>
          <a:p>
            <a:pPr marL="457200" indent="-457200">
              <a:buFont typeface="Arial" panose="020B0604020202020204" pitchFamily="34" charset="0"/>
              <a:buChar char="•"/>
            </a:pPr>
            <a:r>
              <a:rPr lang="en-US" sz="2800" b="1" dirty="0">
                <a:solidFill>
                  <a:srgbClr val="FFC000"/>
                </a:solidFill>
              </a:rPr>
              <a:t>Forums meeting</a:t>
            </a:r>
          </a:p>
          <a:p>
            <a:endParaRPr lang="en-US" sz="2800" b="1" dirty="0">
              <a:solidFill>
                <a:srgbClr val="FFC000"/>
              </a:solidFill>
            </a:endParaRPr>
          </a:p>
          <a:p>
            <a:r>
              <a:rPr lang="en-US" sz="2800" b="1" dirty="0">
                <a:solidFill>
                  <a:srgbClr val="FFC000"/>
                </a:solidFill>
              </a:rPr>
              <a:t>2.Preferred communication channels</a:t>
            </a:r>
          </a:p>
          <a:p>
            <a:endParaRPr lang="en-US" sz="2800" b="1" dirty="0">
              <a:solidFill>
                <a:srgbClr val="FFC000"/>
              </a:solidFill>
            </a:endParaRPr>
          </a:p>
          <a:p>
            <a:r>
              <a:rPr lang="en-US" sz="2800" b="1" dirty="0">
                <a:solidFill>
                  <a:srgbClr val="FFC000"/>
                </a:solidFill>
              </a:rPr>
              <a:t>3. Expected impact of reopening</a:t>
            </a:r>
          </a:p>
        </p:txBody>
      </p:sp>
    </p:spTree>
    <p:extLst>
      <p:ext uri="{BB962C8B-B14F-4D97-AF65-F5344CB8AC3E}">
        <p14:creationId xmlns:p14="http://schemas.microsoft.com/office/powerpoint/2010/main" val="3702665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7430047-A394-B609-9389-E0E61B916BCA}"/>
              </a:ext>
            </a:extLst>
          </p:cNvPr>
          <p:cNvSpPr>
            <a:spLocks/>
          </p:cNvSpPr>
          <p:nvPr/>
        </p:nvSpPr>
        <p:spPr>
          <a:xfrm>
            <a:off x="1280161" y="2777067"/>
            <a:ext cx="4663440" cy="3550581"/>
          </a:xfrm>
          <a:prstGeom prst="rect">
            <a:avLst/>
          </a:prstGeom>
        </p:spPr>
        <p:txBody>
          <a:bodyPr/>
          <a:lstStyle/>
          <a:p>
            <a:endParaRPr lang="en-US"/>
          </a:p>
        </p:txBody>
      </p:sp>
      <p:sp>
        <p:nvSpPr>
          <p:cNvPr id="11" name="Picture Placeholder 10">
            <a:extLst>
              <a:ext uri="{FF2B5EF4-FFF2-40B4-BE49-F238E27FC236}">
                <a16:creationId xmlns:a16="http://schemas.microsoft.com/office/drawing/2014/main" id="{47CC20AE-C73D-1CD4-63FA-B220F6F9BAC1}"/>
              </a:ext>
            </a:extLst>
          </p:cNvPr>
          <p:cNvSpPr>
            <a:spLocks/>
          </p:cNvSpPr>
          <p:nvPr/>
        </p:nvSpPr>
        <p:spPr>
          <a:xfrm>
            <a:off x="6695553" y="301752"/>
            <a:ext cx="5221224" cy="6263640"/>
          </a:xfrm>
          <a:prstGeom prst="rect">
            <a:avLst/>
          </a:prstGeom>
        </p:spPr>
        <p:txBody>
          <a:bodyPr/>
          <a:lstStyle/>
          <a:p>
            <a:endParaRPr lang="en-US"/>
          </a:p>
        </p:txBody>
      </p:sp>
      <p:pic>
        <p:nvPicPr>
          <p:cNvPr id="2" name="Picture 1" descr="A person and person sitting in chairs in a room&#10;&#10;Description automatically generated">
            <a:extLst>
              <a:ext uri="{FF2B5EF4-FFF2-40B4-BE49-F238E27FC236}">
                <a16:creationId xmlns:a16="http://schemas.microsoft.com/office/drawing/2014/main" id="{FB69F66D-DFAE-EA8E-7A54-B69FC7F12AFF}"/>
              </a:ext>
            </a:extLst>
          </p:cNvPr>
          <p:cNvPicPr>
            <a:picLocks noChangeAspect="1"/>
          </p:cNvPicPr>
          <p:nvPr/>
        </p:nvPicPr>
        <p:blipFill rotWithShape="1">
          <a:blip r:embed="rId3"/>
          <a:srcRect t="632" r="-1" b="-1"/>
          <a:stretch/>
        </p:blipFill>
        <p:spPr>
          <a:xfrm>
            <a:off x="1" y="0"/>
            <a:ext cx="12191999" cy="6858000"/>
          </a:xfrm>
          <a:prstGeom prst="rect">
            <a:avLst/>
          </a:prstGeom>
          <a:noFill/>
        </p:spPr>
      </p:pic>
      <p:sp>
        <p:nvSpPr>
          <p:cNvPr id="7" name="TextBox 6">
            <a:extLst>
              <a:ext uri="{FF2B5EF4-FFF2-40B4-BE49-F238E27FC236}">
                <a16:creationId xmlns:a16="http://schemas.microsoft.com/office/drawing/2014/main" id="{DF2A4E38-A90E-3392-543D-374159A33F7E}"/>
              </a:ext>
            </a:extLst>
          </p:cNvPr>
          <p:cNvSpPr txBox="1"/>
          <p:nvPr/>
        </p:nvSpPr>
        <p:spPr>
          <a:xfrm>
            <a:off x="2358268" y="880702"/>
            <a:ext cx="9086202" cy="1015663"/>
          </a:xfrm>
          <a:prstGeom prst="rect">
            <a:avLst/>
          </a:prstGeom>
          <a:noFill/>
        </p:spPr>
        <p:txBody>
          <a:bodyPr wrap="square">
            <a:spAutoFit/>
          </a:bodyPr>
          <a:lstStyle/>
          <a:p>
            <a:r>
              <a:rPr lang="en-US" sz="6000" b="1" dirty="0">
                <a:solidFill>
                  <a:srgbClr val="FFC000"/>
                </a:solidFill>
              </a:rPr>
              <a:t>Government Agencies</a:t>
            </a:r>
            <a:endParaRPr lang="en-US" sz="6000" dirty="0">
              <a:solidFill>
                <a:srgbClr val="FFC000"/>
              </a:solidFill>
            </a:endParaRPr>
          </a:p>
        </p:txBody>
      </p:sp>
      <p:sp>
        <p:nvSpPr>
          <p:cNvPr id="3" name="TextBox 2">
            <a:extLst>
              <a:ext uri="{FF2B5EF4-FFF2-40B4-BE49-F238E27FC236}">
                <a16:creationId xmlns:a16="http://schemas.microsoft.com/office/drawing/2014/main" id="{91D810F3-7FCE-F54A-D846-657E3CA6A3C7}"/>
              </a:ext>
            </a:extLst>
          </p:cNvPr>
          <p:cNvSpPr txBox="1"/>
          <p:nvPr/>
        </p:nvSpPr>
        <p:spPr>
          <a:xfrm>
            <a:off x="295575" y="3838251"/>
            <a:ext cx="6124755" cy="2246769"/>
          </a:xfrm>
          <a:prstGeom prst="rect">
            <a:avLst/>
          </a:prstGeom>
          <a:noFill/>
        </p:spPr>
        <p:txBody>
          <a:bodyPr wrap="square" rtlCol="0">
            <a:spAutoFit/>
          </a:bodyPr>
          <a:lstStyle/>
          <a:p>
            <a:r>
              <a:rPr lang="en-US" sz="2800" b="1" dirty="0">
                <a:solidFill>
                  <a:srgbClr val="FFC000"/>
                </a:solidFill>
              </a:rPr>
              <a:t>1. Specific needs</a:t>
            </a:r>
          </a:p>
          <a:p>
            <a:endParaRPr lang="en-US" sz="2800" dirty="0">
              <a:solidFill>
                <a:srgbClr val="FFC000"/>
              </a:solidFill>
            </a:endParaRPr>
          </a:p>
          <a:p>
            <a:r>
              <a:rPr lang="en-US" sz="2800" b="1" dirty="0">
                <a:solidFill>
                  <a:srgbClr val="FFC000"/>
                </a:solidFill>
              </a:rPr>
              <a:t>2. Preferred comms channels</a:t>
            </a:r>
          </a:p>
          <a:p>
            <a:endParaRPr lang="en-US" sz="2800" dirty="0">
              <a:solidFill>
                <a:srgbClr val="FFC000"/>
              </a:solidFill>
            </a:endParaRPr>
          </a:p>
          <a:p>
            <a:r>
              <a:rPr lang="en-US" sz="2800" b="1" dirty="0">
                <a:solidFill>
                  <a:srgbClr val="FFC000"/>
                </a:solidFill>
              </a:rPr>
              <a:t>3. Expected impact of reopening</a:t>
            </a:r>
          </a:p>
        </p:txBody>
      </p:sp>
    </p:spTree>
    <p:extLst>
      <p:ext uri="{BB962C8B-B14F-4D97-AF65-F5344CB8AC3E}">
        <p14:creationId xmlns:p14="http://schemas.microsoft.com/office/powerpoint/2010/main" val="1245940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7430047-A394-B609-9389-E0E61B916BCA}"/>
              </a:ext>
            </a:extLst>
          </p:cNvPr>
          <p:cNvSpPr>
            <a:spLocks/>
          </p:cNvSpPr>
          <p:nvPr/>
        </p:nvSpPr>
        <p:spPr>
          <a:xfrm>
            <a:off x="1280161" y="2777067"/>
            <a:ext cx="4663440" cy="3550581"/>
          </a:xfrm>
          <a:prstGeom prst="rect">
            <a:avLst/>
          </a:prstGeom>
        </p:spPr>
        <p:txBody>
          <a:bodyPr/>
          <a:lstStyle/>
          <a:p>
            <a:endParaRPr lang="en-US"/>
          </a:p>
        </p:txBody>
      </p:sp>
      <p:sp>
        <p:nvSpPr>
          <p:cNvPr id="11" name="Picture Placeholder 10">
            <a:extLst>
              <a:ext uri="{FF2B5EF4-FFF2-40B4-BE49-F238E27FC236}">
                <a16:creationId xmlns:a16="http://schemas.microsoft.com/office/drawing/2014/main" id="{47CC20AE-C73D-1CD4-63FA-B220F6F9BAC1}"/>
              </a:ext>
            </a:extLst>
          </p:cNvPr>
          <p:cNvSpPr>
            <a:spLocks/>
          </p:cNvSpPr>
          <p:nvPr/>
        </p:nvSpPr>
        <p:spPr>
          <a:xfrm>
            <a:off x="6695553" y="301752"/>
            <a:ext cx="5221224" cy="6263640"/>
          </a:xfrm>
          <a:prstGeom prst="rect">
            <a:avLst/>
          </a:prstGeom>
        </p:spPr>
        <p:txBody>
          <a:bodyPr/>
          <a:lstStyle/>
          <a:p>
            <a:endParaRPr lang="en-US"/>
          </a:p>
        </p:txBody>
      </p:sp>
      <p:pic>
        <p:nvPicPr>
          <p:cNvPr id="2" name="Picture 1" descr="A person and person sitting in chairs in a room&#10;&#10;Description automatically generated">
            <a:extLst>
              <a:ext uri="{FF2B5EF4-FFF2-40B4-BE49-F238E27FC236}">
                <a16:creationId xmlns:a16="http://schemas.microsoft.com/office/drawing/2014/main" id="{FB69F66D-DFAE-EA8E-7A54-B69FC7F12AFF}"/>
              </a:ext>
            </a:extLst>
          </p:cNvPr>
          <p:cNvPicPr>
            <a:picLocks noChangeAspect="1"/>
          </p:cNvPicPr>
          <p:nvPr/>
        </p:nvPicPr>
        <p:blipFill rotWithShape="1">
          <a:blip r:embed="rId3"/>
          <a:srcRect t="632" r="-1" b="-1"/>
          <a:stretch/>
        </p:blipFill>
        <p:spPr>
          <a:xfrm>
            <a:off x="1" y="0"/>
            <a:ext cx="12698082" cy="8315864"/>
          </a:xfrm>
          <a:prstGeom prst="rect">
            <a:avLst/>
          </a:prstGeom>
          <a:noFill/>
        </p:spPr>
      </p:pic>
      <p:sp>
        <p:nvSpPr>
          <p:cNvPr id="7" name="TextBox 6">
            <a:extLst>
              <a:ext uri="{FF2B5EF4-FFF2-40B4-BE49-F238E27FC236}">
                <a16:creationId xmlns:a16="http://schemas.microsoft.com/office/drawing/2014/main" id="{DF2A4E38-A90E-3392-543D-374159A33F7E}"/>
              </a:ext>
            </a:extLst>
          </p:cNvPr>
          <p:cNvSpPr txBox="1"/>
          <p:nvPr/>
        </p:nvSpPr>
        <p:spPr>
          <a:xfrm>
            <a:off x="1280160" y="1056531"/>
            <a:ext cx="10321289" cy="1938992"/>
          </a:xfrm>
          <a:prstGeom prst="rect">
            <a:avLst/>
          </a:prstGeom>
          <a:noFill/>
        </p:spPr>
        <p:txBody>
          <a:bodyPr wrap="square">
            <a:spAutoFit/>
          </a:bodyPr>
          <a:lstStyle/>
          <a:p>
            <a:r>
              <a:rPr lang="en-US" sz="6000" b="1" dirty="0">
                <a:solidFill>
                  <a:srgbClr val="FFC000"/>
                </a:solidFill>
              </a:rPr>
              <a:t>Fundamental Departmental 				  Roles</a:t>
            </a:r>
            <a:endParaRPr lang="en-US" sz="6000" dirty="0">
              <a:solidFill>
                <a:srgbClr val="FFC000"/>
              </a:solidFill>
            </a:endParaRPr>
          </a:p>
        </p:txBody>
      </p:sp>
      <p:sp>
        <p:nvSpPr>
          <p:cNvPr id="3" name="TextBox 2">
            <a:extLst>
              <a:ext uri="{FF2B5EF4-FFF2-40B4-BE49-F238E27FC236}">
                <a16:creationId xmlns:a16="http://schemas.microsoft.com/office/drawing/2014/main" id="{91D810F3-7FCE-F54A-D846-657E3CA6A3C7}"/>
              </a:ext>
            </a:extLst>
          </p:cNvPr>
          <p:cNvSpPr txBox="1"/>
          <p:nvPr/>
        </p:nvSpPr>
        <p:spPr>
          <a:xfrm>
            <a:off x="925479" y="4157932"/>
            <a:ext cx="6124755" cy="2246769"/>
          </a:xfrm>
          <a:prstGeom prst="rect">
            <a:avLst/>
          </a:prstGeom>
          <a:noFill/>
        </p:spPr>
        <p:txBody>
          <a:bodyPr wrap="square" rtlCol="0">
            <a:spAutoFit/>
          </a:bodyPr>
          <a:lstStyle/>
          <a:p>
            <a:r>
              <a:rPr lang="en-US" sz="2800" b="1" dirty="0">
                <a:solidFill>
                  <a:srgbClr val="FFC000"/>
                </a:solidFill>
              </a:rPr>
              <a:t>1. Marketing</a:t>
            </a:r>
          </a:p>
          <a:p>
            <a:endParaRPr lang="en-US" sz="2800" b="1" dirty="0">
              <a:solidFill>
                <a:srgbClr val="FFC000"/>
              </a:solidFill>
            </a:endParaRPr>
          </a:p>
          <a:p>
            <a:r>
              <a:rPr lang="en-US" sz="2800" b="1" dirty="0">
                <a:solidFill>
                  <a:srgbClr val="FFC000"/>
                </a:solidFill>
              </a:rPr>
              <a:t>2. Operation</a:t>
            </a:r>
          </a:p>
          <a:p>
            <a:endParaRPr lang="en-US" sz="2800" b="1" dirty="0">
              <a:solidFill>
                <a:srgbClr val="FFC000"/>
              </a:solidFill>
            </a:endParaRPr>
          </a:p>
          <a:p>
            <a:r>
              <a:rPr lang="en-US" sz="2800" b="1" dirty="0">
                <a:solidFill>
                  <a:srgbClr val="FFC000"/>
                </a:solidFill>
              </a:rPr>
              <a:t>3. HR</a:t>
            </a:r>
          </a:p>
        </p:txBody>
      </p:sp>
    </p:spTree>
    <p:extLst>
      <p:ext uri="{BB962C8B-B14F-4D97-AF65-F5344CB8AC3E}">
        <p14:creationId xmlns:p14="http://schemas.microsoft.com/office/powerpoint/2010/main" val="967409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7430047-A394-B609-9389-E0E61B916BCA}"/>
              </a:ext>
            </a:extLst>
          </p:cNvPr>
          <p:cNvSpPr>
            <a:spLocks/>
          </p:cNvSpPr>
          <p:nvPr/>
        </p:nvSpPr>
        <p:spPr>
          <a:xfrm>
            <a:off x="1280161" y="2777067"/>
            <a:ext cx="4663440" cy="3550581"/>
          </a:xfrm>
          <a:prstGeom prst="rect">
            <a:avLst/>
          </a:prstGeom>
        </p:spPr>
        <p:txBody>
          <a:bodyPr/>
          <a:lstStyle/>
          <a:p>
            <a:endParaRPr lang="en-US"/>
          </a:p>
        </p:txBody>
      </p:sp>
      <p:sp>
        <p:nvSpPr>
          <p:cNvPr id="11" name="Picture Placeholder 10">
            <a:extLst>
              <a:ext uri="{FF2B5EF4-FFF2-40B4-BE49-F238E27FC236}">
                <a16:creationId xmlns:a16="http://schemas.microsoft.com/office/drawing/2014/main" id="{47CC20AE-C73D-1CD4-63FA-B220F6F9BAC1}"/>
              </a:ext>
            </a:extLst>
          </p:cNvPr>
          <p:cNvSpPr>
            <a:spLocks/>
          </p:cNvSpPr>
          <p:nvPr/>
        </p:nvSpPr>
        <p:spPr>
          <a:xfrm>
            <a:off x="6695553" y="301752"/>
            <a:ext cx="5221224" cy="6263640"/>
          </a:xfrm>
          <a:prstGeom prst="rect">
            <a:avLst/>
          </a:prstGeom>
        </p:spPr>
        <p:txBody>
          <a:bodyPr/>
          <a:lstStyle/>
          <a:p>
            <a:endParaRPr lang="en-US"/>
          </a:p>
        </p:txBody>
      </p:sp>
      <p:pic>
        <p:nvPicPr>
          <p:cNvPr id="2" name="Picture 1" descr="A person and person sitting in chairs in a room&#10;&#10;Description automatically generated">
            <a:extLst>
              <a:ext uri="{FF2B5EF4-FFF2-40B4-BE49-F238E27FC236}">
                <a16:creationId xmlns:a16="http://schemas.microsoft.com/office/drawing/2014/main" id="{FB69F66D-DFAE-EA8E-7A54-B69FC7F12AFF}"/>
              </a:ext>
            </a:extLst>
          </p:cNvPr>
          <p:cNvPicPr>
            <a:picLocks noChangeAspect="1"/>
          </p:cNvPicPr>
          <p:nvPr/>
        </p:nvPicPr>
        <p:blipFill rotWithShape="1">
          <a:blip r:embed="rId3"/>
          <a:srcRect t="632" r="-1" b="-1"/>
          <a:stretch/>
        </p:blipFill>
        <p:spPr>
          <a:xfrm>
            <a:off x="-60468" y="0"/>
            <a:ext cx="12698082" cy="6877846"/>
          </a:xfrm>
          <a:prstGeom prst="rect">
            <a:avLst/>
          </a:prstGeom>
          <a:noFill/>
        </p:spPr>
      </p:pic>
      <p:sp>
        <p:nvSpPr>
          <p:cNvPr id="7" name="TextBox 6">
            <a:extLst>
              <a:ext uri="{FF2B5EF4-FFF2-40B4-BE49-F238E27FC236}">
                <a16:creationId xmlns:a16="http://schemas.microsoft.com/office/drawing/2014/main" id="{DF2A4E38-A90E-3392-543D-374159A33F7E}"/>
              </a:ext>
            </a:extLst>
          </p:cNvPr>
          <p:cNvSpPr txBox="1"/>
          <p:nvPr/>
        </p:nvSpPr>
        <p:spPr>
          <a:xfrm>
            <a:off x="929148" y="825698"/>
            <a:ext cx="11592233" cy="1938992"/>
          </a:xfrm>
          <a:prstGeom prst="rect">
            <a:avLst/>
          </a:prstGeom>
          <a:noFill/>
        </p:spPr>
        <p:txBody>
          <a:bodyPr wrap="square">
            <a:spAutoFit/>
          </a:bodyPr>
          <a:lstStyle/>
          <a:p>
            <a:r>
              <a:rPr lang="en-US" sz="6000" b="1" dirty="0">
                <a:solidFill>
                  <a:srgbClr val="FFC000"/>
                </a:solidFill>
              </a:rPr>
              <a:t>Legal and Ethical considerations</a:t>
            </a:r>
            <a:endParaRPr lang="en-US" sz="6000" dirty="0">
              <a:solidFill>
                <a:srgbClr val="FFC000"/>
              </a:solidFill>
            </a:endParaRPr>
          </a:p>
        </p:txBody>
      </p:sp>
      <p:sp>
        <p:nvSpPr>
          <p:cNvPr id="3" name="TextBox 2">
            <a:extLst>
              <a:ext uri="{FF2B5EF4-FFF2-40B4-BE49-F238E27FC236}">
                <a16:creationId xmlns:a16="http://schemas.microsoft.com/office/drawing/2014/main" id="{91D810F3-7FCE-F54A-D846-657E3CA6A3C7}"/>
              </a:ext>
            </a:extLst>
          </p:cNvPr>
          <p:cNvSpPr txBox="1"/>
          <p:nvPr/>
        </p:nvSpPr>
        <p:spPr>
          <a:xfrm>
            <a:off x="275223" y="3697883"/>
            <a:ext cx="6124755" cy="2246769"/>
          </a:xfrm>
          <a:prstGeom prst="rect">
            <a:avLst/>
          </a:prstGeom>
          <a:noFill/>
        </p:spPr>
        <p:txBody>
          <a:bodyPr wrap="square" rtlCol="0">
            <a:spAutoFit/>
          </a:bodyPr>
          <a:lstStyle/>
          <a:p>
            <a:r>
              <a:rPr lang="en-US" sz="2800" b="1" dirty="0">
                <a:solidFill>
                  <a:srgbClr val="FFC000"/>
                </a:solidFill>
              </a:rPr>
              <a:t>1. CSR</a:t>
            </a:r>
          </a:p>
          <a:p>
            <a:endParaRPr lang="en-US" sz="2800" b="1" dirty="0">
              <a:solidFill>
                <a:srgbClr val="FFC000"/>
              </a:solidFill>
            </a:endParaRPr>
          </a:p>
          <a:p>
            <a:r>
              <a:rPr lang="en-US" sz="2800" b="1" dirty="0">
                <a:solidFill>
                  <a:srgbClr val="FFC000"/>
                </a:solidFill>
              </a:rPr>
              <a:t>2. Critical stakeholder Engagement</a:t>
            </a:r>
          </a:p>
          <a:p>
            <a:endParaRPr lang="en-US" sz="2800" b="1" dirty="0">
              <a:solidFill>
                <a:srgbClr val="FFC000"/>
              </a:solidFill>
            </a:endParaRPr>
          </a:p>
          <a:p>
            <a:r>
              <a:rPr lang="en-US" sz="2800" b="1" dirty="0">
                <a:solidFill>
                  <a:srgbClr val="FFC000"/>
                </a:solidFill>
              </a:rPr>
              <a:t>3. Avoid unethical Practices</a:t>
            </a:r>
          </a:p>
        </p:txBody>
      </p:sp>
    </p:spTree>
    <p:extLst>
      <p:ext uri="{BB962C8B-B14F-4D97-AF65-F5344CB8AC3E}">
        <p14:creationId xmlns:p14="http://schemas.microsoft.com/office/powerpoint/2010/main" val="4152057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a:xfrm>
            <a:off x="0" y="5449824"/>
            <a:ext cx="6510528" cy="201168"/>
          </a:xfrm>
        </p:spPr>
        <p:txBody>
          <a:bodyPr/>
          <a:lstStyle/>
          <a:p>
            <a:endParaRPr lang="en-US" sz="1600" b="0" i="0" dirty="0">
              <a:solidFill>
                <a:srgbClr val="202122"/>
              </a:solidFill>
              <a:effectLst/>
              <a:highlight>
                <a:srgbClr val="FFFFFF"/>
              </a:highlight>
              <a:latin typeface="Lato" panose="020F0502020204030203" pitchFamily="34" charset="0"/>
            </a:endParaRPr>
          </a:p>
        </p:txBody>
      </p:sp>
      <p:pic>
        <p:nvPicPr>
          <p:cNvPr id="8" name="Picture 7" descr="People walking in a street between buildings with snow covered mountains&#10;&#10;Description automatically generated">
            <a:extLst>
              <a:ext uri="{FF2B5EF4-FFF2-40B4-BE49-F238E27FC236}">
                <a16:creationId xmlns:a16="http://schemas.microsoft.com/office/drawing/2014/main" id="{9EC7C522-2985-89F3-A2AC-95B334C87D95}"/>
              </a:ext>
            </a:extLst>
          </p:cNvPr>
          <p:cNvPicPr>
            <a:picLocks noChangeAspect="1"/>
          </p:cNvPicPr>
          <p:nvPr/>
        </p:nvPicPr>
        <p:blipFill>
          <a:blip r:embed="rId3"/>
          <a:stretch>
            <a:fillRect/>
          </a:stretch>
        </p:blipFill>
        <p:spPr>
          <a:xfrm>
            <a:off x="0" y="1"/>
            <a:ext cx="12192000" cy="6858000"/>
          </a:xfrm>
          <a:prstGeom prst="rect">
            <a:avLst/>
          </a:prstGeom>
        </p:spPr>
      </p:pic>
      <p:sp>
        <p:nvSpPr>
          <p:cNvPr id="10" name="TextBox 9">
            <a:extLst>
              <a:ext uri="{FF2B5EF4-FFF2-40B4-BE49-F238E27FC236}">
                <a16:creationId xmlns:a16="http://schemas.microsoft.com/office/drawing/2014/main" id="{A0DC612A-B2D4-1A87-A1C9-060E1905F352}"/>
              </a:ext>
            </a:extLst>
          </p:cNvPr>
          <p:cNvSpPr txBox="1"/>
          <p:nvPr/>
        </p:nvSpPr>
        <p:spPr>
          <a:xfrm>
            <a:off x="457200" y="1988795"/>
            <a:ext cx="7924800" cy="4339650"/>
          </a:xfrm>
          <a:prstGeom prst="rect">
            <a:avLst/>
          </a:prstGeom>
          <a:noFill/>
        </p:spPr>
        <p:txBody>
          <a:bodyPr wrap="square">
            <a:spAutoFit/>
          </a:bodyPr>
          <a:lstStyle/>
          <a:p>
            <a:r>
              <a:rPr lang="en-US" sz="6000" b="1" i="0" dirty="0">
                <a:solidFill>
                  <a:srgbClr val="202122"/>
                </a:solidFill>
                <a:effectLst/>
                <a:highlight>
                  <a:srgbClr val="FFFFFF"/>
                </a:highlight>
                <a:latin typeface="Lato" panose="020F0502020204030203" pitchFamily="34" charset="0"/>
              </a:rPr>
              <a:t>Marketing the Brand</a:t>
            </a:r>
            <a:br>
              <a:rPr lang="en-US" sz="3600" b="1" i="0" dirty="0">
                <a:solidFill>
                  <a:srgbClr val="202122"/>
                </a:solidFill>
                <a:effectLst/>
                <a:highlight>
                  <a:srgbClr val="FFFFFF"/>
                </a:highlight>
                <a:latin typeface="Lato" panose="020F0502020204030203" pitchFamily="34" charset="0"/>
              </a:rPr>
            </a:br>
            <a:br>
              <a:rPr lang="en-US" sz="3600" b="1" i="0" dirty="0">
                <a:solidFill>
                  <a:srgbClr val="202122"/>
                </a:solidFill>
                <a:effectLst/>
                <a:highlight>
                  <a:srgbClr val="FFFFFF"/>
                </a:highlight>
                <a:latin typeface="Lato" panose="020F0502020204030203" pitchFamily="34" charset="0"/>
              </a:rPr>
            </a:br>
            <a:br>
              <a:rPr lang="en-US" sz="3600" b="1" i="0" dirty="0">
                <a:solidFill>
                  <a:srgbClr val="202122"/>
                </a:solidFill>
                <a:effectLst/>
                <a:highlight>
                  <a:srgbClr val="FFFFFF"/>
                </a:highlight>
                <a:latin typeface="Lato" panose="020F0502020204030203" pitchFamily="34" charset="0"/>
              </a:rPr>
            </a:br>
            <a:r>
              <a:rPr lang="en-US" sz="3600" b="1" i="0" dirty="0">
                <a:solidFill>
                  <a:srgbClr val="202122"/>
                </a:solidFill>
                <a:effectLst/>
                <a:highlight>
                  <a:srgbClr val="FFFFFF"/>
                </a:highlight>
                <a:latin typeface="Lato" panose="020F0502020204030203" pitchFamily="34" charset="0"/>
              </a:rPr>
              <a:t>By James Osibogun</a:t>
            </a:r>
            <a:br>
              <a:rPr lang="en-US" sz="3600" b="1" i="0" dirty="0">
                <a:solidFill>
                  <a:srgbClr val="202122"/>
                </a:solidFill>
                <a:effectLst/>
                <a:highlight>
                  <a:srgbClr val="FFFFFF"/>
                </a:highlight>
                <a:latin typeface="Lato" panose="020F0502020204030203" pitchFamily="34" charset="0"/>
              </a:rPr>
            </a:br>
            <a:r>
              <a:rPr lang="en-US" sz="3600" b="1" i="0" dirty="0">
                <a:solidFill>
                  <a:srgbClr val="202122"/>
                </a:solidFill>
                <a:effectLst/>
                <a:highlight>
                  <a:srgbClr val="FFFFFF"/>
                </a:highlight>
                <a:latin typeface="Lato" panose="020F0502020204030203" pitchFamily="34" charset="0"/>
              </a:rPr>
              <a:t>SNHU</a:t>
            </a:r>
            <a:br>
              <a:rPr lang="en-US" sz="3600" b="1" i="0" dirty="0">
                <a:solidFill>
                  <a:srgbClr val="202122"/>
                </a:solidFill>
                <a:effectLst/>
                <a:highlight>
                  <a:srgbClr val="FFFFFF"/>
                </a:highlight>
                <a:latin typeface="Lato" panose="020F0502020204030203" pitchFamily="34" charset="0"/>
              </a:rPr>
            </a:br>
            <a:r>
              <a:rPr lang="en-US" sz="3600" b="1" i="0" dirty="0">
                <a:solidFill>
                  <a:srgbClr val="202122"/>
                </a:solidFill>
                <a:effectLst/>
                <a:highlight>
                  <a:srgbClr val="FFFFFF"/>
                </a:highlight>
                <a:latin typeface="Lato" panose="020F0502020204030203" pitchFamily="34" charset="0"/>
              </a:rPr>
              <a:t>Professor Fletcher</a:t>
            </a:r>
            <a:br>
              <a:rPr lang="en-US" sz="3600" b="1" i="0" dirty="0">
                <a:solidFill>
                  <a:srgbClr val="202122"/>
                </a:solidFill>
                <a:effectLst/>
                <a:highlight>
                  <a:srgbClr val="FFFFFF"/>
                </a:highlight>
                <a:latin typeface="Lato" panose="020F0502020204030203" pitchFamily="34" charset="0"/>
              </a:rPr>
            </a:br>
            <a:r>
              <a:rPr lang="en-US" sz="3600" b="1" dirty="0">
                <a:solidFill>
                  <a:srgbClr val="202122"/>
                </a:solidFill>
                <a:highlight>
                  <a:srgbClr val="FFFFFF"/>
                </a:highlight>
                <a:latin typeface="Lato" panose="020F0502020204030203" pitchFamily="34" charset="0"/>
              </a:rPr>
              <a:t>April  27</a:t>
            </a:r>
            <a:r>
              <a:rPr lang="en-US" sz="3600" b="1" i="0" dirty="0">
                <a:solidFill>
                  <a:srgbClr val="202122"/>
                </a:solidFill>
                <a:effectLst/>
                <a:highlight>
                  <a:srgbClr val="FFFFFF"/>
                </a:highlight>
                <a:latin typeface="Lato" panose="020F0502020204030203" pitchFamily="34" charset="0"/>
              </a:rPr>
              <a:t>, 2024</a:t>
            </a:r>
            <a:endParaRPr lang="en-US" sz="3600" b="1" dirty="0"/>
          </a:p>
        </p:txBody>
      </p:sp>
    </p:spTree>
    <p:extLst>
      <p:ext uri="{BB962C8B-B14F-4D97-AF65-F5344CB8AC3E}">
        <p14:creationId xmlns:p14="http://schemas.microsoft.com/office/powerpoint/2010/main" val="20768791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BC5D151-8365-C07B-12DB-ECF59ECF4843}"/>
              </a:ext>
            </a:extLst>
          </p:cNvPr>
          <p:cNvSpPr txBox="1"/>
          <p:nvPr/>
        </p:nvSpPr>
        <p:spPr>
          <a:xfrm>
            <a:off x="382210" y="-374265"/>
            <a:ext cx="3448259" cy="166650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u="sng" spc="-50" dirty="0">
                <a:solidFill>
                  <a:srgbClr val="FFFFFF"/>
                </a:solidFill>
                <a:latin typeface="+mj-lt"/>
                <a:ea typeface="+mj-ea"/>
                <a:cs typeface="+mj-cs"/>
              </a:rPr>
              <a:t>Agenda</a:t>
            </a:r>
          </a:p>
        </p:txBody>
      </p:sp>
      <p:sp>
        <p:nvSpPr>
          <p:cNvPr id="5" name="TextBox 4">
            <a:extLst>
              <a:ext uri="{FF2B5EF4-FFF2-40B4-BE49-F238E27FC236}">
                <a16:creationId xmlns:a16="http://schemas.microsoft.com/office/drawing/2014/main" id="{23E29C2D-EE86-1E26-F653-9FDBFBB4A00C}"/>
              </a:ext>
            </a:extLst>
          </p:cNvPr>
          <p:cNvSpPr txBox="1"/>
          <p:nvPr/>
        </p:nvSpPr>
        <p:spPr>
          <a:xfrm>
            <a:off x="382210" y="610144"/>
            <a:ext cx="3448259" cy="3342747"/>
          </a:xfrm>
          <a:prstGeom prst="rect">
            <a:avLst/>
          </a:prstGeom>
        </p:spPr>
        <p:txBody>
          <a:bodyPr vert="horz" lIns="0" tIns="45720" rIns="0" bIns="45720" rtlCol="0">
            <a:noAutofit/>
          </a:bodyPr>
          <a:lstStyle/>
          <a:p>
            <a:pPr marL="342900" indent="-342900">
              <a:spcAft>
                <a:spcPts val="600"/>
              </a:spcAft>
              <a:buFont typeface="Arial" panose="020B0604020202020204" pitchFamily="34" charset="0"/>
              <a:buChar char="•"/>
            </a:pPr>
            <a:r>
              <a:rPr lang="en-US" sz="2400" i="0" dirty="0">
                <a:solidFill>
                  <a:schemeClr val="bg2">
                    <a:lumMod val="50000"/>
                  </a:schemeClr>
                </a:solidFill>
                <a:effectLst/>
                <a:highlight>
                  <a:srgbClr val="FFFFFF"/>
                </a:highlight>
              </a:rPr>
              <a:t>Methods to be used for consumer research</a:t>
            </a:r>
          </a:p>
          <a:p>
            <a:pPr marL="342900" indent="-342900">
              <a:spcAft>
                <a:spcPts val="600"/>
              </a:spcAft>
              <a:buFont typeface="Arial" panose="020B0604020202020204" pitchFamily="34" charset="0"/>
              <a:buChar char="•"/>
            </a:pPr>
            <a:r>
              <a:rPr lang="en-US" sz="2400" dirty="0">
                <a:solidFill>
                  <a:schemeClr val="bg2">
                    <a:lumMod val="50000"/>
                  </a:schemeClr>
                </a:solidFill>
                <a:highlight>
                  <a:srgbClr val="FFFFFF"/>
                </a:highlight>
              </a:rPr>
              <a:t>D</a:t>
            </a:r>
            <a:r>
              <a:rPr lang="en-US" sz="2400" i="0" dirty="0">
                <a:solidFill>
                  <a:schemeClr val="bg2">
                    <a:lumMod val="50000"/>
                  </a:schemeClr>
                </a:solidFill>
                <a:effectLst/>
                <a:highlight>
                  <a:srgbClr val="FFFFFF"/>
                </a:highlight>
              </a:rPr>
              <a:t>igital marketing methods </a:t>
            </a:r>
          </a:p>
          <a:p>
            <a:pPr marL="342900" indent="-342900">
              <a:spcAft>
                <a:spcPts val="600"/>
              </a:spcAft>
              <a:buFont typeface="Arial" panose="020B0604020202020204" pitchFamily="34" charset="0"/>
              <a:buChar char="•"/>
            </a:pPr>
            <a:r>
              <a:rPr lang="en-US" sz="2400" dirty="0">
                <a:solidFill>
                  <a:schemeClr val="bg2">
                    <a:lumMod val="50000"/>
                  </a:schemeClr>
                </a:solidFill>
                <a:highlight>
                  <a:srgbClr val="FFFFFF"/>
                </a:highlight>
              </a:rPr>
              <a:t>T</a:t>
            </a:r>
            <a:r>
              <a:rPr lang="en-US" sz="2400" i="0" dirty="0">
                <a:solidFill>
                  <a:schemeClr val="bg2">
                    <a:lumMod val="50000"/>
                  </a:schemeClr>
                </a:solidFill>
                <a:effectLst/>
                <a:highlight>
                  <a:srgbClr val="FFFFFF"/>
                </a:highlight>
              </a:rPr>
              <a:t>raditional and digital marketing methods you have selected will work together to optimize the brand</a:t>
            </a:r>
          </a:p>
          <a:p>
            <a:pPr marL="342900" indent="-342900">
              <a:spcAft>
                <a:spcPts val="600"/>
              </a:spcAft>
              <a:buFont typeface="Arial" panose="020B0604020202020204" pitchFamily="34" charset="0"/>
              <a:buChar char="•"/>
            </a:pPr>
            <a:r>
              <a:rPr lang="en-US" sz="2400" dirty="0">
                <a:solidFill>
                  <a:schemeClr val="bg2">
                    <a:lumMod val="50000"/>
                  </a:schemeClr>
                </a:solidFill>
                <a:highlight>
                  <a:srgbClr val="FFFFFF"/>
                </a:highlight>
              </a:rPr>
              <a:t>C</a:t>
            </a:r>
            <a:r>
              <a:rPr lang="en-US" sz="2400" i="0" dirty="0">
                <a:solidFill>
                  <a:schemeClr val="bg2">
                    <a:lumMod val="50000"/>
                  </a:schemeClr>
                </a:solidFill>
                <a:effectLst/>
                <a:highlight>
                  <a:srgbClr val="FFFFFF"/>
                </a:highlight>
              </a:rPr>
              <a:t>risis management strategies </a:t>
            </a:r>
          </a:p>
          <a:p>
            <a:pPr marL="342900" indent="-342900">
              <a:spcAft>
                <a:spcPts val="600"/>
              </a:spcAft>
              <a:buFont typeface="Arial" panose="020B0604020202020204" pitchFamily="34" charset="0"/>
              <a:buChar char="•"/>
            </a:pPr>
            <a:r>
              <a:rPr lang="en-US" sz="2400" dirty="0">
                <a:solidFill>
                  <a:schemeClr val="bg2">
                    <a:lumMod val="50000"/>
                  </a:schemeClr>
                </a:solidFill>
                <a:highlight>
                  <a:srgbClr val="FFFFFF"/>
                </a:highlight>
              </a:rPr>
              <a:t>O</a:t>
            </a:r>
            <a:r>
              <a:rPr lang="en-US" sz="2400" i="0" dirty="0">
                <a:solidFill>
                  <a:schemeClr val="bg2">
                    <a:lumMod val="50000"/>
                  </a:schemeClr>
                </a:solidFill>
                <a:effectLst/>
                <a:highlight>
                  <a:srgbClr val="FFFFFF"/>
                </a:highlight>
              </a:rPr>
              <a:t>ne legal and one ethical issue</a:t>
            </a:r>
          </a:p>
          <a:p>
            <a:pPr marL="342900" indent="-342900">
              <a:spcAft>
                <a:spcPts val="600"/>
              </a:spcAft>
              <a:buFont typeface="Arial" panose="020B0604020202020204" pitchFamily="34" charset="0"/>
              <a:buChar char="•"/>
            </a:pPr>
            <a:r>
              <a:rPr lang="en-US" sz="2400" dirty="0">
                <a:solidFill>
                  <a:schemeClr val="bg2">
                    <a:lumMod val="50000"/>
                  </a:schemeClr>
                </a:solidFill>
              </a:rPr>
              <a:t>Reference</a:t>
            </a:r>
          </a:p>
        </p:txBody>
      </p:sp>
      <p:pic>
        <p:nvPicPr>
          <p:cNvPr id="8" name="Picture 7" descr="A person pointing at stars&#10;&#10;Description automatically generated">
            <a:extLst>
              <a:ext uri="{FF2B5EF4-FFF2-40B4-BE49-F238E27FC236}">
                <a16:creationId xmlns:a16="http://schemas.microsoft.com/office/drawing/2014/main" id="{E17D12F8-1455-DA6C-7951-D125FF045BD8}"/>
              </a:ext>
            </a:extLst>
          </p:cNvPr>
          <p:cNvPicPr>
            <a:picLocks noChangeAspect="1"/>
          </p:cNvPicPr>
          <p:nvPr/>
        </p:nvPicPr>
        <p:blipFill rotWithShape="1">
          <a:blip r:embed="rId3"/>
          <a:srcRect r="31306"/>
          <a:stretch/>
        </p:blipFill>
        <p:spPr>
          <a:xfrm>
            <a:off x="4654296" y="10"/>
            <a:ext cx="7537703" cy="6857990"/>
          </a:xfrm>
          <a:prstGeom prst="rect">
            <a:avLst/>
          </a:prstGeom>
        </p:spPr>
      </p:pic>
    </p:spTree>
    <p:extLst>
      <p:ext uri="{BB962C8B-B14F-4D97-AF65-F5344CB8AC3E}">
        <p14:creationId xmlns:p14="http://schemas.microsoft.com/office/powerpoint/2010/main" val="364816324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3"/>
          <a:srcRect l="7" r="7"/>
          <a:stretch/>
        </p:blipFill>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p:txBody>
          <a:bodyPr bIns="548640" anchor="b" anchorCtr="0"/>
          <a:lstStyle/>
          <a:p>
            <a:r>
              <a:rPr lang="en-US" b="1" i="0" dirty="0">
                <a:solidFill>
                  <a:srgbClr val="565A5C"/>
                </a:solidFill>
                <a:effectLst/>
                <a:highlight>
                  <a:srgbClr val="F5F5F5"/>
                </a:highlight>
                <a:latin typeface="Lato" panose="020F0502020204030203" pitchFamily="34" charset="0"/>
              </a:rPr>
              <a:t>Methods for Consumer Research</a:t>
            </a:r>
            <a:endParaRPr lang="en-US" dirty="0"/>
          </a:p>
        </p:txBody>
      </p:sp>
    </p:spTree>
    <p:extLst>
      <p:ext uri="{BB962C8B-B14F-4D97-AF65-F5344CB8AC3E}">
        <p14:creationId xmlns:p14="http://schemas.microsoft.com/office/powerpoint/2010/main" val="297250738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EE49-D1D1-AC61-F6C4-AA6B07CA6400}"/>
              </a:ext>
            </a:extLst>
          </p:cNvPr>
          <p:cNvSpPr>
            <a:spLocks noGrp="1"/>
          </p:cNvSpPr>
          <p:nvPr>
            <p:ph type="title"/>
          </p:nvPr>
        </p:nvSpPr>
        <p:spPr>
          <a:xfrm>
            <a:off x="2133598" y="4674892"/>
            <a:ext cx="10058400" cy="1295922"/>
          </a:xfrm>
        </p:spPr>
        <p:txBody>
          <a:bodyPr>
            <a:noAutofit/>
          </a:bodyPr>
          <a:lstStyle/>
          <a:p>
            <a:r>
              <a:rPr lang="en-US" b="1" dirty="0"/>
              <a:t>Traditional Marketing methods</a:t>
            </a:r>
          </a:p>
        </p:txBody>
      </p:sp>
      <p:sp>
        <p:nvSpPr>
          <p:cNvPr id="5" name="Rectangle 1">
            <a:extLst>
              <a:ext uri="{FF2B5EF4-FFF2-40B4-BE49-F238E27FC236}">
                <a16:creationId xmlns:a16="http://schemas.microsoft.com/office/drawing/2014/main" id="{35D64286-120B-038A-36CB-6BF6B652545E}"/>
              </a:ext>
            </a:extLst>
          </p:cNvPr>
          <p:cNvSpPr>
            <a:spLocks noChangeArrowheads="1"/>
          </p:cNvSpPr>
          <p:nvPr/>
        </p:nvSpPr>
        <p:spPr bwMode="auto">
          <a:xfrm>
            <a:off x="2697163" y="3806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5EC6150D-6640-D1A2-E2CA-57F57AD3D442}"/>
              </a:ext>
            </a:extLst>
          </p:cNvPr>
          <p:cNvSpPr>
            <a:spLocks noChangeArrowheads="1"/>
          </p:cNvSpPr>
          <p:nvPr/>
        </p:nvSpPr>
        <p:spPr bwMode="auto">
          <a:xfrm>
            <a:off x="2697163" y="3806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5" name="Picture 14" descr="A building on a cliff&#10;&#10;Description automatically generated">
            <a:extLst>
              <a:ext uri="{FF2B5EF4-FFF2-40B4-BE49-F238E27FC236}">
                <a16:creationId xmlns:a16="http://schemas.microsoft.com/office/drawing/2014/main" id="{F75CA0A7-FD56-6A3C-A28D-F7EA008AA450}"/>
              </a:ext>
            </a:extLst>
          </p:cNvPr>
          <p:cNvPicPr>
            <a:picLocks noChangeAspect="1"/>
          </p:cNvPicPr>
          <p:nvPr/>
        </p:nvPicPr>
        <p:blipFill>
          <a:blip r:embed="rId3"/>
          <a:stretch>
            <a:fillRect/>
          </a:stretch>
        </p:blipFill>
        <p:spPr>
          <a:xfrm>
            <a:off x="-1" y="0"/>
            <a:ext cx="12191999" cy="4376056"/>
          </a:xfrm>
          <a:prstGeom prst="rect">
            <a:avLst/>
          </a:prstGeom>
        </p:spPr>
      </p:pic>
    </p:spTree>
    <p:extLst>
      <p:ext uri="{BB962C8B-B14F-4D97-AF65-F5344CB8AC3E}">
        <p14:creationId xmlns:p14="http://schemas.microsoft.com/office/powerpoint/2010/main" val="14358956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pointing at stars&#10;&#10;Description automatically generated">
            <a:extLst>
              <a:ext uri="{FF2B5EF4-FFF2-40B4-BE49-F238E27FC236}">
                <a16:creationId xmlns:a16="http://schemas.microsoft.com/office/drawing/2014/main" id="{C2FB671A-D470-B2E1-DE25-9904639411C3}"/>
              </a:ext>
            </a:extLst>
          </p:cNvPr>
          <p:cNvPicPr>
            <a:picLocks noChangeAspect="1"/>
          </p:cNvPicPr>
          <p:nvPr/>
        </p:nvPicPr>
        <p:blipFill rotWithShape="1">
          <a:blip r:embed="rId3"/>
          <a:srcRect b="10000"/>
          <a:stretch/>
        </p:blipFill>
        <p:spPr>
          <a:xfrm>
            <a:off x="20" y="975"/>
            <a:ext cx="12191980" cy="6858000"/>
          </a:xfrm>
          <a:prstGeom prst="rect">
            <a:avLst/>
          </a:prstGeom>
        </p:spPr>
      </p:pic>
      <p:sp>
        <p:nvSpPr>
          <p:cNvPr id="2" name="Title 1">
            <a:extLst>
              <a:ext uri="{FF2B5EF4-FFF2-40B4-BE49-F238E27FC236}">
                <a16:creationId xmlns:a16="http://schemas.microsoft.com/office/drawing/2014/main" id="{E425EE49-D1D1-AC61-F6C4-AA6B07CA6400}"/>
              </a:ext>
            </a:extLst>
          </p:cNvPr>
          <p:cNvSpPr>
            <a:spLocks noGrp="1"/>
          </p:cNvSpPr>
          <p:nvPr>
            <p:ph type="title"/>
          </p:nvPr>
        </p:nvSpPr>
        <p:spPr>
          <a:xfrm>
            <a:off x="8123416" y="2536077"/>
            <a:ext cx="3214307" cy="2901694"/>
          </a:xfrm>
        </p:spPr>
        <p:txBody>
          <a:bodyPr vert="horz" lIns="91440" tIns="45720" rIns="91440" bIns="45720" rtlCol="0" anchor="b">
            <a:normAutofit fontScale="90000"/>
          </a:bodyPr>
          <a:lstStyle/>
          <a:p>
            <a:r>
              <a:rPr lang="en-US" sz="4400" b="1" dirty="0"/>
              <a:t>Digital Marketing Methods:</a:t>
            </a:r>
            <a:br>
              <a:rPr lang="en-US" sz="4400" b="1" dirty="0"/>
            </a:br>
            <a:r>
              <a:rPr lang="en-US" sz="4400" b="1" dirty="0"/>
              <a:t> 1. Email</a:t>
            </a:r>
            <a:br>
              <a:rPr lang="en-US" sz="4400" b="1" dirty="0"/>
            </a:br>
            <a:r>
              <a:rPr lang="en-US" sz="4400" b="1" dirty="0"/>
              <a:t> 2. Social media</a:t>
            </a:r>
            <a:br>
              <a:rPr lang="en-US" sz="4400" b="1" dirty="0"/>
            </a:br>
            <a:r>
              <a:rPr lang="en-US" sz="4400" b="1" dirty="0"/>
              <a:t> 3.Influencer marketing</a:t>
            </a:r>
            <a:endParaRPr lang="en-US" sz="4400" dirty="0"/>
          </a:p>
        </p:txBody>
      </p:sp>
    </p:spTree>
    <p:extLst>
      <p:ext uri="{BB962C8B-B14F-4D97-AF65-F5344CB8AC3E}">
        <p14:creationId xmlns:p14="http://schemas.microsoft.com/office/powerpoint/2010/main" val="292155553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a:xfrm>
            <a:off x="8141110" y="639098"/>
            <a:ext cx="3952054" cy="3494790"/>
          </a:xfrm>
        </p:spPr>
        <p:txBody>
          <a:bodyPr vert="horz" lIns="91440" tIns="45720" rIns="91440" bIns="45720" rtlCol="0" anchor="b">
            <a:normAutofit fontScale="90000"/>
          </a:bodyPr>
          <a:lstStyle/>
          <a:p>
            <a:r>
              <a:rPr lang="en-US" sz="5400" b="1" dirty="0">
                <a:solidFill>
                  <a:schemeClr val="tx1">
                    <a:lumMod val="85000"/>
                    <a:lumOff val="15000"/>
                  </a:schemeClr>
                </a:solidFill>
              </a:rPr>
              <a:t>Traditional and Digital Marketing to optimize brands</a:t>
            </a:r>
          </a:p>
        </p:txBody>
      </p:sp>
      <p:sp>
        <p:nvSpPr>
          <p:cNvPr id="6" name="Rectangle 2">
            <a:extLst>
              <a:ext uri="{FF2B5EF4-FFF2-40B4-BE49-F238E27FC236}">
                <a16:creationId xmlns:a16="http://schemas.microsoft.com/office/drawing/2014/main" id="{3C71244D-1AAF-4295-F4C4-37FF843BD52E}"/>
              </a:ext>
            </a:extLst>
          </p:cNvPr>
          <p:cNvSpPr>
            <a:spLocks noChangeArrowheads="1"/>
          </p:cNvSpPr>
          <p:nvPr/>
        </p:nvSpPr>
        <p:spPr bwMode="auto">
          <a:xfrm>
            <a:off x="2697163" y="3806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descr="A group of people standing together&#10;&#10;Description automatically generated">
            <a:extLst>
              <a:ext uri="{FF2B5EF4-FFF2-40B4-BE49-F238E27FC236}">
                <a16:creationId xmlns:a16="http://schemas.microsoft.com/office/drawing/2014/main" id="{2D9ECE0F-9CAD-E107-6E9D-98A4AA5F313A}"/>
              </a:ext>
            </a:extLst>
          </p:cNvPr>
          <p:cNvPicPr>
            <a:picLocks noChangeAspect="1"/>
          </p:cNvPicPr>
          <p:nvPr/>
        </p:nvPicPr>
        <p:blipFill>
          <a:blip r:embed="rId3"/>
          <a:stretch>
            <a:fillRect/>
          </a:stretch>
        </p:blipFill>
        <p:spPr>
          <a:xfrm>
            <a:off x="-1" y="0"/>
            <a:ext cx="8141111" cy="6858000"/>
          </a:xfrm>
          <a:prstGeom prst="rect">
            <a:avLst/>
          </a:prstGeom>
        </p:spPr>
      </p:pic>
    </p:spTree>
    <p:extLst>
      <p:ext uri="{BB962C8B-B14F-4D97-AF65-F5344CB8AC3E}">
        <p14:creationId xmlns:p14="http://schemas.microsoft.com/office/powerpoint/2010/main" val="1666731882"/>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43DF-1FE9-01BE-435F-1729F4AB3DE4}"/>
              </a:ext>
            </a:extLst>
          </p:cNvPr>
          <p:cNvSpPr>
            <a:spLocks noGrp="1"/>
          </p:cNvSpPr>
          <p:nvPr>
            <p:ph type="title"/>
          </p:nvPr>
        </p:nvSpPr>
        <p:spPr/>
        <p:txBody>
          <a:bodyPr/>
          <a:lstStyle/>
          <a:p>
            <a:r>
              <a:rPr lang="en-US" dirty="0"/>
              <a:t>Overview</a:t>
            </a:r>
          </a:p>
        </p:txBody>
      </p:sp>
      <p:pic>
        <p:nvPicPr>
          <p:cNvPr id="3" name="Picture 2">
            <a:extLst>
              <a:ext uri="{FF2B5EF4-FFF2-40B4-BE49-F238E27FC236}">
                <a16:creationId xmlns:a16="http://schemas.microsoft.com/office/drawing/2014/main" id="{453CE0EB-2618-8458-E31E-0289DE7A1A5E}"/>
              </a:ext>
            </a:extLst>
          </p:cNvPr>
          <p:cNvPicPr>
            <a:picLocks noChangeAspect="1"/>
          </p:cNvPicPr>
          <p:nvPr/>
        </p:nvPicPr>
        <p:blipFill>
          <a:blip r:embed="rId3"/>
          <a:stretch>
            <a:fillRect/>
          </a:stretch>
        </p:blipFill>
        <p:spPr>
          <a:xfrm>
            <a:off x="824141" y="519953"/>
            <a:ext cx="10741910" cy="2909047"/>
          </a:xfrm>
          <a:prstGeom prst="rect">
            <a:avLst/>
          </a:prstGeom>
        </p:spPr>
      </p:pic>
      <p:sp>
        <p:nvSpPr>
          <p:cNvPr id="9" name="Content Placeholder 8">
            <a:extLst>
              <a:ext uri="{FF2B5EF4-FFF2-40B4-BE49-F238E27FC236}">
                <a16:creationId xmlns:a16="http://schemas.microsoft.com/office/drawing/2014/main" id="{06AE6D1D-F89A-9A22-A74E-37EEB47BAB64}"/>
              </a:ext>
            </a:extLst>
          </p:cNvPr>
          <p:cNvSpPr>
            <a:spLocks noGrp="1"/>
          </p:cNvSpPr>
          <p:nvPr>
            <p:ph idx="1"/>
          </p:nvPr>
        </p:nvSpPr>
        <p:spPr>
          <a:xfrm>
            <a:off x="1609145" y="3576428"/>
            <a:ext cx="10087699" cy="4114800"/>
          </a:xfrm>
        </p:spPr>
        <p:txBody>
          <a:bodyPr/>
          <a:lstStyle/>
          <a:p>
            <a:pPr marL="0" indent="0">
              <a:buNone/>
            </a:pPr>
            <a:r>
              <a:rPr lang="en-US" sz="6000" b="1" dirty="0"/>
              <a:t>Brand Equality definition</a:t>
            </a:r>
          </a:p>
          <a:p>
            <a:pPr marL="0" indent="0">
              <a:buNone/>
            </a:pPr>
            <a:endParaRPr lang="en-US" b="1" dirty="0"/>
          </a:p>
          <a:p>
            <a:pPr marL="0" indent="0">
              <a:buNone/>
            </a:pPr>
            <a:r>
              <a:rPr lang="en-US" sz="2000" b="1" dirty="0"/>
              <a:t>1. What does brand equality mean</a:t>
            </a:r>
          </a:p>
          <a:p>
            <a:endParaRPr lang="en-US" sz="2000" b="1" dirty="0"/>
          </a:p>
          <a:p>
            <a:pPr marL="0" indent="0">
              <a:buNone/>
            </a:pPr>
            <a:r>
              <a:rPr lang="en-US" sz="2000" b="1" dirty="0"/>
              <a:t>2. How does it impact the customer</a:t>
            </a:r>
          </a:p>
          <a:p>
            <a:pPr marL="0" indent="0">
              <a:buNone/>
            </a:pPr>
            <a:endParaRPr lang="en-US" b="1" dirty="0"/>
          </a:p>
          <a:p>
            <a:pPr marL="0" indent="0">
              <a:buNone/>
            </a:pPr>
            <a:endParaRPr lang="en-US" b="1" dirty="0"/>
          </a:p>
        </p:txBody>
      </p:sp>
    </p:spTree>
    <p:extLst>
      <p:ext uri="{BB962C8B-B14F-4D97-AF65-F5344CB8AC3E}">
        <p14:creationId xmlns:p14="http://schemas.microsoft.com/office/powerpoint/2010/main" val="576306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a:xfrm>
            <a:off x="8790039" y="2772698"/>
            <a:ext cx="3401961" cy="3494790"/>
          </a:xfrm>
        </p:spPr>
        <p:txBody>
          <a:bodyPr vert="horz" lIns="91440" tIns="45720" rIns="91440" bIns="45720" rtlCol="0" anchor="b">
            <a:normAutofit fontScale="90000"/>
          </a:bodyPr>
          <a:lstStyle/>
          <a:p>
            <a:r>
              <a:rPr lang="en-US" sz="5400" b="1" dirty="0">
                <a:solidFill>
                  <a:schemeClr val="tx1">
                    <a:lumMod val="85000"/>
                    <a:lumOff val="15000"/>
                  </a:schemeClr>
                </a:solidFill>
              </a:rPr>
              <a:t>Traditional and Digital Marketing to Optimize brands cont’d</a:t>
            </a:r>
          </a:p>
        </p:txBody>
      </p:sp>
      <p:sp>
        <p:nvSpPr>
          <p:cNvPr id="6" name="Rectangle 2">
            <a:extLst>
              <a:ext uri="{FF2B5EF4-FFF2-40B4-BE49-F238E27FC236}">
                <a16:creationId xmlns:a16="http://schemas.microsoft.com/office/drawing/2014/main" id="{3C71244D-1AAF-4295-F4C4-37FF843BD52E}"/>
              </a:ext>
            </a:extLst>
          </p:cNvPr>
          <p:cNvSpPr>
            <a:spLocks noChangeArrowheads="1"/>
          </p:cNvSpPr>
          <p:nvPr/>
        </p:nvSpPr>
        <p:spPr bwMode="auto">
          <a:xfrm>
            <a:off x="2697163" y="3806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descr="A person sitting in a bed&#10;&#10;Description automatically generated">
            <a:extLst>
              <a:ext uri="{FF2B5EF4-FFF2-40B4-BE49-F238E27FC236}">
                <a16:creationId xmlns:a16="http://schemas.microsoft.com/office/drawing/2014/main" id="{F64F5C06-3675-72EE-F3F9-702EC0E3C413}"/>
              </a:ext>
            </a:extLst>
          </p:cNvPr>
          <p:cNvPicPr>
            <a:picLocks noChangeAspect="1"/>
          </p:cNvPicPr>
          <p:nvPr/>
        </p:nvPicPr>
        <p:blipFill>
          <a:blip r:embed="rId3"/>
          <a:stretch>
            <a:fillRect/>
          </a:stretch>
        </p:blipFill>
        <p:spPr>
          <a:xfrm>
            <a:off x="0" y="435428"/>
            <a:ext cx="8790039" cy="6422571"/>
          </a:xfrm>
          <a:prstGeom prst="rect">
            <a:avLst/>
          </a:prstGeom>
        </p:spPr>
      </p:pic>
    </p:spTree>
    <p:extLst>
      <p:ext uri="{BB962C8B-B14F-4D97-AF65-F5344CB8AC3E}">
        <p14:creationId xmlns:p14="http://schemas.microsoft.com/office/powerpoint/2010/main" val="204614730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a:xfrm>
            <a:off x="8141110" y="639098"/>
            <a:ext cx="4050890" cy="3494790"/>
          </a:xfrm>
        </p:spPr>
        <p:txBody>
          <a:bodyPr vert="horz" lIns="91440" tIns="45720" rIns="91440" bIns="45720" rtlCol="0" anchor="b">
            <a:normAutofit/>
          </a:bodyPr>
          <a:lstStyle/>
          <a:p>
            <a:r>
              <a:rPr lang="en-US" b="1" dirty="0">
                <a:solidFill>
                  <a:schemeClr val="tx1">
                    <a:lumMod val="85000"/>
                    <a:lumOff val="15000"/>
                  </a:schemeClr>
                </a:solidFill>
              </a:rPr>
              <a:t>Crisis management strategies</a:t>
            </a:r>
          </a:p>
        </p:txBody>
      </p:sp>
      <p:sp>
        <p:nvSpPr>
          <p:cNvPr id="6" name="Rectangle 2">
            <a:extLst>
              <a:ext uri="{FF2B5EF4-FFF2-40B4-BE49-F238E27FC236}">
                <a16:creationId xmlns:a16="http://schemas.microsoft.com/office/drawing/2014/main" id="{3C71244D-1AAF-4295-F4C4-37FF843BD52E}"/>
              </a:ext>
            </a:extLst>
          </p:cNvPr>
          <p:cNvSpPr>
            <a:spLocks noChangeArrowheads="1"/>
          </p:cNvSpPr>
          <p:nvPr/>
        </p:nvSpPr>
        <p:spPr bwMode="auto">
          <a:xfrm>
            <a:off x="2697163" y="3806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DDA9CB1C-11E4-E47C-E352-D65A14D8A39F}"/>
              </a:ext>
            </a:extLst>
          </p:cNvPr>
          <p:cNvSpPr>
            <a:spLocks noChangeArrowheads="1"/>
          </p:cNvSpPr>
          <p:nvPr/>
        </p:nvSpPr>
        <p:spPr bwMode="auto">
          <a:xfrm>
            <a:off x="2697163" y="3806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descr="A building in the snow&#10;&#10;Description automatically generated">
            <a:extLst>
              <a:ext uri="{FF2B5EF4-FFF2-40B4-BE49-F238E27FC236}">
                <a16:creationId xmlns:a16="http://schemas.microsoft.com/office/drawing/2014/main" id="{1935F194-4858-F279-F4D5-32803E6450D5}"/>
              </a:ext>
            </a:extLst>
          </p:cNvPr>
          <p:cNvPicPr>
            <a:picLocks noChangeAspect="1"/>
          </p:cNvPicPr>
          <p:nvPr/>
        </p:nvPicPr>
        <p:blipFill>
          <a:blip r:embed="rId3"/>
          <a:stretch>
            <a:fillRect/>
          </a:stretch>
        </p:blipFill>
        <p:spPr>
          <a:xfrm>
            <a:off x="0" y="0"/>
            <a:ext cx="8141110" cy="6858000"/>
          </a:xfrm>
          <a:prstGeom prst="rect">
            <a:avLst/>
          </a:prstGeom>
        </p:spPr>
      </p:pic>
    </p:spTree>
    <p:extLst>
      <p:ext uri="{BB962C8B-B14F-4D97-AF65-F5344CB8AC3E}">
        <p14:creationId xmlns:p14="http://schemas.microsoft.com/office/powerpoint/2010/main" val="27543687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b="1" dirty="0">
                <a:solidFill>
                  <a:schemeClr val="tx1">
                    <a:lumMod val="85000"/>
                    <a:lumOff val="15000"/>
                  </a:schemeClr>
                </a:solidFill>
              </a:rPr>
              <a:t>Legal and Ethical Issues</a:t>
            </a:r>
          </a:p>
        </p:txBody>
      </p:sp>
      <p:sp>
        <p:nvSpPr>
          <p:cNvPr id="6" name="Rectangle 2">
            <a:extLst>
              <a:ext uri="{FF2B5EF4-FFF2-40B4-BE49-F238E27FC236}">
                <a16:creationId xmlns:a16="http://schemas.microsoft.com/office/drawing/2014/main" id="{3C71244D-1AAF-4295-F4C4-37FF843BD52E}"/>
              </a:ext>
            </a:extLst>
          </p:cNvPr>
          <p:cNvSpPr>
            <a:spLocks noChangeArrowheads="1"/>
          </p:cNvSpPr>
          <p:nvPr/>
        </p:nvSpPr>
        <p:spPr bwMode="auto">
          <a:xfrm>
            <a:off x="2697163" y="3806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DDA9CB1C-11E4-E47C-E352-D65A14D8A39F}"/>
              </a:ext>
            </a:extLst>
          </p:cNvPr>
          <p:cNvSpPr>
            <a:spLocks noChangeArrowheads="1"/>
          </p:cNvSpPr>
          <p:nvPr/>
        </p:nvSpPr>
        <p:spPr bwMode="auto">
          <a:xfrm>
            <a:off x="2697163" y="3806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descr="A bridge with a tunnel on it&#10;&#10;Description automatically generated">
            <a:extLst>
              <a:ext uri="{FF2B5EF4-FFF2-40B4-BE49-F238E27FC236}">
                <a16:creationId xmlns:a16="http://schemas.microsoft.com/office/drawing/2014/main" id="{22D4B14E-64AD-5D55-6695-F9EF42A48E52}"/>
              </a:ext>
            </a:extLst>
          </p:cNvPr>
          <p:cNvPicPr>
            <a:picLocks noChangeAspect="1"/>
          </p:cNvPicPr>
          <p:nvPr/>
        </p:nvPicPr>
        <p:blipFill>
          <a:blip r:embed="rId3"/>
          <a:stretch>
            <a:fillRect/>
          </a:stretch>
        </p:blipFill>
        <p:spPr>
          <a:xfrm>
            <a:off x="0" y="0"/>
            <a:ext cx="8141110" cy="6858000"/>
          </a:xfrm>
          <a:prstGeom prst="rect">
            <a:avLst/>
          </a:prstGeom>
        </p:spPr>
      </p:pic>
    </p:spTree>
    <p:extLst>
      <p:ext uri="{BB962C8B-B14F-4D97-AF65-F5344CB8AC3E}">
        <p14:creationId xmlns:p14="http://schemas.microsoft.com/office/powerpoint/2010/main" val="157227901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a:xfrm>
            <a:off x="8141110" y="639098"/>
            <a:ext cx="3365090" cy="3494790"/>
          </a:xfrm>
        </p:spPr>
        <p:txBody>
          <a:bodyPr vert="horz" lIns="91440" tIns="45720" rIns="91440" bIns="45720" rtlCol="0" anchor="b">
            <a:normAutofit fontScale="90000"/>
          </a:bodyPr>
          <a:lstStyle/>
          <a:p>
            <a:r>
              <a:rPr lang="en-US" sz="5400" b="1" dirty="0">
                <a:solidFill>
                  <a:schemeClr val="tx1">
                    <a:lumMod val="85000"/>
                    <a:lumOff val="15000"/>
                  </a:schemeClr>
                </a:solidFill>
              </a:rPr>
              <a:t>Legal and Ethical Issues(training and accountability)</a:t>
            </a:r>
          </a:p>
        </p:txBody>
      </p:sp>
      <p:sp>
        <p:nvSpPr>
          <p:cNvPr id="6" name="Rectangle 2">
            <a:extLst>
              <a:ext uri="{FF2B5EF4-FFF2-40B4-BE49-F238E27FC236}">
                <a16:creationId xmlns:a16="http://schemas.microsoft.com/office/drawing/2014/main" id="{3C71244D-1AAF-4295-F4C4-37FF843BD52E}"/>
              </a:ext>
            </a:extLst>
          </p:cNvPr>
          <p:cNvSpPr>
            <a:spLocks noChangeArrowheads="1"/>
          </p:cNvSpPr>
          <p:nvPr/>
        </p:nvSpPr>
        <p:spPr bwMode="auto">
          <a:xfrm>
            <a:off x="2697163" y="3806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descr="A bridge with a tunnel on it&#10;&#10;Description automatically generated">
            <a:extLst>
              <a:ext uri="{FF2B5EF4-FFF2-40B4-BE49-F238E27FC236}">
                <a16:creationId xmlns:a16="http://schemas.microsoft.com/office/drawing/2014/main" id="{22D4B14E-64AD-5D55-6695-F9EF42A48E52}"/>
              </a:ext>
            </a:extLst>
          </p:cNvPr>
          <p:cNvPicPr>
            <a:picLocks noChangeAspect="1"/>
          </p:cNvPicPr>
          <p:nvPr/>
        </p:nvPicPr>
        <p:blipFill>
          <a:blip r:embed="rId3"/>
          <a:stretch>
            <a:fillRect/>
          </a:stretch>
        </p:blipFill>
        <p:spPr>
          <a:xfrm>
            <a:off x="0" y="0"/>
            <a:ext cx="8141110" cy="6858000"/>
          </a:xfrm>
          <a:prstGeom prst="rect">
            <a:avLst/>
          </a:prstGeom>
        </p:spPr>
      </p:pic>
    </p:spTree>
    <p:extLst>
      <p:ext uri="{BB962C8B-B14F-4D97-AF65-F5344CB8AC3E}">
        <p14:creationId xmlns:p14="http://schemas.microsoft.com/office/powerpoint/2010/main" val="398488444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4E67-57A4-9825-9E94-C2B258A68C9D}"/>
              </a:ext>
            </a:extLst>
          </p:cNvPr>
          <p:cNvSpPr>
            <a:spLocks noGrp="1"/>
          </p:cNvSpPr>
          <p:nvPr>
            <p:ph type="title"/>
          </p:nvPr>
        </p:nvSpPr>
        <p:spPr>
          <a:xfrm>
            <a:off x="149629" y="-725379"/>
            <a:ext cx="10058400" cy="1450757"/>
          </a:xfrm>
        </p:spPr>
        <p:txBody>
          <a:bodyPr/>
          <a:lstStyle/>
          <a:p>
            <a:r>
              <a:rPr lang="en-US" b="1" u="sng" dirty="0">
                <a:latin typeface="Times New Roman" panose="02020603050405020304" pitchFamily="18" charset="0"/>
                <a:cs typeface="Times New Roman" panose="02020603050405020304" pitchFamily="18" charset="0"/>
              </a:rPr>
              <a:t>Agenda</a:t>
            </a:r>
          </a:p>
        </p:txBody>
      </p:sp>
      <p:sp>
        <p:nvSpPr>
          <p:cNvPr id="3" name="Content Placeholder 2">
            <a:extLst>
              <a:ext uri="{FF2B5EF4-FFF2-40B4-BE49-F238E27FC236}">
                <a16:creationId xmlns:a16="http://schemas.microsoft.com/office/drawing/2014/main" id="{F21C3D74-CBD0-AEEC-7CF1-ED875B10D2FB}"/>
              </a:ext>
            </a:extLst>
          </p:cNvPr>
          <p:cNvSpPr>
            <a:spLocks noGrp="1"/>
          </p:cNvSpPr>
          <p:nvPr>
            <p:ph idx="1"/>
          </p:nvPr>
        </p:nvSpPr>
        <p:spPr>
          <a:xfrm>
            <a:off x="532014" y="1044172"/>
            <a:ext cx="10058399" cy="3760891"/>
          </a:xfrm>
        </p:spPr>
        <p:txBody>
          <a:bodyPr>
            <a:noAutofit/>
          </a:bodyPr>
          <a:lstStyle/>
          <a:p>
            <a:pPr algn="l" fontAlgn="base">
              <a:buFont typeface="+mj-lt"/>
              <a:buAutoNum type="arabicPeriod"/>
            </a:pPr>
            <a:r>
              <a:rPr lang="en-US" sz="1800" b="1" i="0" dirty="0">
                <a:effectLst/>
                <a:highlight>
                  <a:srgbClr val="FFFFFF"/>
                </a:highlight>
                <a:latin typeface="Times New Roman" panose="02020603050405020304" pitchFamily="18" charset="0"/>
                <a:cs typeface="Times New Roman" panose="02020603050405020304" pitchFamily="18" charset="0"/>
              </a:rPr>
              <a:t>Clearly state 2 SMART goals, then justify your goal by addressing: </a:t>
            </a:r>
          </a:p>
          <a:p>
            <a:pPr marL="742950" lvl="1" indent="-285750" fontAlgn="base"/>
            <a:r>
              <a:rPr lang="en-US" sz="1800" b="1" i="0" dirty="0">
                <a:effectLst/>
                <a:highlight>
                  <a:srgbClr val="FFFFFF"/>
                </a:highlight>
                <a:latin typeface="Times New Roman" panose="02020603050405020304" pitchFamily="18" charset="0"/>
                <a:cs typeface="Times New Roman" panose="02020603050405020304" pitchFamily="18" charset="0"/>
              </a:rPr>
              <a:t>Is it Specific</a:t>
            </a:r>
          </a:p>
          <a:p>
            <a:pPr marL="742950" lvl="1" indent="-285750" fontAlgn="base"/>
            <a:r>
              <a:rPr lang="en-US" sz="1800" b="1" i="0" dirty="0">
                <a:effectLst/>
                <a:highlight>
                  <a:srgbClr val="FFFFFF"/>
                </a:highlight>
                <a:latin typeface="Times New Roman" panose="02020603050405020304" pitchFamily="18" charset="0"/>
                <a:cs typeface="Times New Roman" panose="02020603050405020304" pitchFamily="18" charset="0"/>
              </a:rPr>
              <a:t>Is it Measurable</a:t>
            </a:r>
          </a:p>
          <a:p>
            <a:pPr marL="742950" lvl="1" indent="-285750" fontAlgn="base"/>
            <a:r>
              <a:rPr lang="en-US" sz="1800" b="1" i="0" dirty="0">
                <a:effectLst/>
                <a:highlight>
                  <a:srgbClr val="FFFFFF"/>
                </a:highlight>
                <a:latin typeface="Times New Roman" panose="02020603050405020304" pitchFamily="18" charset="0"/>
                <a:cs typeface="Times New Roman" panose="02020603050405020304" pitchFamily="18" charset="0"/>
              </a:rPr>
              <a:t>Is it Achievable </a:t>
            </a:r>
          </a:p>
          <a:p>
            <a:pPr marL="742950" lvl="1" indent="-285750" fontAlgn="base"/>
            <a:r>
              <a:rPr lang="en-US" sz="1800" b="1" i="0" dirty="0">
                <a:effectLst/>
                <a:highlight>
                  <a:srgbClr val="FFFFFF"/>
                </a:highlight>
                <a:latin typeface="Times New Roman" panose="02020603050405020304" pitchFamily="18" charset="0"/>
                <a:cs typeface="Times New Roman" panose="02020603050405020304" pitchFamily="18" charset="0"/>
              </a:rPr>
              <a:t>Is it Realistic</a:t>
            </a:r>
          </a:p>
          <a:p>
            <a:pPr marL="742950" lvl="1" indent="-285750" fontAlgn="base"/>
            <a:r>
              <a:rPr lang="en-US" sz="1800" b="1" i="0" dirty="0">
                <a:effectLst/>
                <a:highlight>
                  <a:srgbClr val="FFFFFF"/>
                </a:highlight>
                <a:latin typeface="Times New Roman" panose="02020603050405020304" pitchFamily="18" charset="0"/>
                <a:cs typeface="Times New Roman" panose="02020603050405020304" pitchFamily="18" charset="0"/>
              </a:rPr>
              <a:t>Is it Time-Bound</a:t>
            </a:r>
          </a:p>
          <a:p>
            <a:pPr algn="l" fontAlgn="base">
              <a:buFont typeface="+mj-lt"/>
              <a:buAutoNum type="arabicPeriod"/>
            </a:pPr>
            <a:r>
              <a:rPr lang="en-US" sz="1800" b="1" i="0" dirty="0">
                <a:effectLst/>
                <a:highlight>
                  <a:srgbClr val="FFFFFF"/>
                </a:highlight>
                <a:latin typeface="Times New Roman" panose="02020603050405020304" pitchFamily="18" charset="0"/>
                <a:cs typeface="Times New Roman" panose="02020603050405020304" pitchFamily="18" charset="0"/>
              </a:rPr>
              <a:t>Clearly state a KPI that will help you track each of these 2 SMART goals</a:t>
            </a:r>
          </a:p>
          <a:p>
            <a:pPr algn="l" fontAlgn="base">
              <a:buFont typeface="+mj-lt"/>
              <a:buAutoNum type="arabicPeriod"/>
            </a:pPr>
            <a:r>
              <a:rPr lang="en-US" sz="1800" b="1" i="0" dirty="0">
                <a:effectLst/>
                <a:highlight>
                  <a:srgbClr val="FFFFFF"/>
                </a:highlight>
                <a:latin typeface="Times New Roman" panose="02020603050405020304" pitchFamily="18" charset="0"/>
                <a:cs typeface="Times New Roman" panose="02020603050405020304" pitchFamily="18" charset="0"/>
              </a:rPr>
              <a:t>Clearly state what tools you'll use to monitor each of these KPIs, in support of your SMART goals</a:t>
            </a:r>
          </a:p>
          <a:p>
            <a:pPr algn="l" fontAlgn="base">
              <a:buFont typeface="+mj-lt"/>
              <a:buAutoNum type="arabicPeriod"/>
            </a:pPr>
            <a:r>
              <a:rPr lang="en-US" sz="1800" b="1" i="0" dirty="0">
                <a:effectLst/>
                <a:highlight>
                  <a:srgbClr val="FFFFFF"/>
                </a:highlight>
                <a:latin typeface="Times New Roman" panose="02020603050405020304" pitchFamily="18" charset="0"/>
                <a:cs typeface="Times New Roman" panose="02020603050405020304" pitchFamily="18" charset="0"/>
              </a:rPr>
              <a:t>Feedback loops</a:t>
            </a:r>
          </a:p>
          <a:p>
            <a:pPr algn="l" fontAlgn="base">
              <a:buFont typeface="+mj-lt"/>
              <a:buAutoNum type="arabicPeriod"/>
            </a:pPr>
            <a:r>
              <a:rPr lang="en-US" sz="1800" b="1" i="0" dirty="0">
                <a:effectLst/>
                <a:highlight>
                  <a:srgbClr val="FFFFFF"/>
                </a:highlight>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3625623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3"/>
          <a:srcRect l="7" r="7"/>
          <a:stretch/>
        </p:blipFill>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a:xfrm>
            <a:off x="576470" y="3718892"/>
            <a:ext cx="10164417" cy="2926080"/>
          </a:xfrm>
        </p:spPr>
        <p:txBody>
          <a:bodyPr bIns="548640" anchor="b" anchorCtr="0"/>
          <a:lstStyle/>
          <a:p>
            <a:pPr algn="l"/>
            <a:r>
              <a:rPr lang="en-US" b="1" i="0" dirty="0">
                <a:solidFill>
                  <a:srgbClr val="0D0D0D"/>
                </a:solidFill>
                <a:effectLst/>
                <a:highlight>
                  <a:srgbClr val="FFFFFF"/>
                </a:highlight>
                <a:latin typeface="Söhne"/>
              </a:rPr>
              <a:t>Introduction</a:t>
            </a:r>
          </a:p>
        </p:txBody>
      </p:sp>
    </p:spTree>
    <p:extLst>
      <p:ext uri="{BB962C8B-B14F-4D97-AF65-F5344CB8AC3E}">
        <p14:creationId xmlns:p14="http://schemas.microsoft.com/office/powerpoint/2010/main" val="786615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3"/>
          <a:srcRect l="7" r="7"/>
          <a:stretch/>
        </p:blipFill>
        <p:spPr>
          <a:xfrm>
            <a:off x="0" y="0"/>
            <a:ext cx="12188952" cy="6858000"/>
          </a:xfrm>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a:xfrm>
            <a:off x="1201111" y="3679136"/>
            <a:ext cx="9786730" cy="2926080"/>
          </a:xfrm>
        </p:spPr>
        <p:txBody>
          <a:bodyPr bIns="548640" anchor="b" anchorCtr="0"/>
          <a:lstStyle/>
          <a:p>
            <a:pPr algn="l"/>
            <a:r>
              <a:rPr lang="en-US" b="1" dirty="0">
                <a:solidFill>
                  <a:srgbClr val="0E101A"/>
                </a:solidFill>
                <a:effectLst/>
              </a:rPr>
              <a:t>Marketing Strategies Overview</a:t>
            </a:r>
            <a:endParaRPr lang="en-US" b="1" i="0" dirty="0">
              <a:solidFill>
                <a:srgbClr val="0D0D0D"/>
              </a:solidFill>
              <a:effectLst/>
              <a:highlight>
                <a:srgbClr val="FFFFFF"/>
              </a:highlight>
              <a:latin typeface="Söhne"/>
            </a:endParaRPr>
          </a:p>
        </p:txBody>
      </p:sp>
    </p:spTree>
    <p:extLst>
      <p:ext uri="{BB962C8B-B14F-4D97-AF65-F5344CB8AC3E}">
        <p14:creationId xmlns:p14="http://schemas.microsoft.com/office/powerpoint/2010/main" val="667106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a:xfrm>
            <a:off x="-177248" y="-1113905"/>
            <a:ext cx="6490126" cy="1448014"/>
          </a:xfrm>
        </p:spPr>
        <p:txBody>
          <a:bodyPr bIns="548640" anchor="b" anchorCtr="0"/>
          <a:lstStyle/>
          <a:p>
            <a:pPr algn="l"/>
            <a:r>
              <a:rPr lang="en-US" sz="2400" b="1" dirty="0">
                <a:solidFill>
                  <a:srgbClr val="0E101A"/>
                </a:solidFill>
                <a:effectLst/>
              </a:rPr>
              <a:t>Increase Brand Awareness</a:t>
            </a:r>
            <a:endParaRPr lang="en-US" sz="2400" b="1" i="0" dirty="0">
              <a:solidFill>
                <a:srgbClr val="0D0D0D"/>
              </a:solidFill>
              <a:effectLst/>
              <a:highlight>
                <a:srgbClr val="FFFFFF"/>
              </a:highlight>
              <a:latin typeface="Söhne"/>
            </a:endParaRPr>
          </a:p>
        </p:txBody>
      </p:sp>
      <p:graphicFrame>
        <p:nvGraphicFramePr>
          <p:cNvPr id="2" name="Table 1">
            <a:extLst>
              <a:ext uri="{FF2B5EF4-FFF2-40B4-BE49-F238E27FC236}">
                <a16:creationId xmlns:a16="http://schemas.microsoft.com/office/drawing/2014/main" id="{793EAB4E-BC83-3C00-3959-B8BADC8E3AD1}"/>
              </a:ext>
            </a:extLst>
          </p:cNvPr>
          <p:cNvGraphicFramePr>
            <a:graphicFrameLocks noGrp="1"/>
          </p:cNvGraphicFramePr>
          <p:nvPr/>
        </p:nvGraphicFramePr>
        <p:xfrm>
          <a:off x="395143" y="0"/>
          <a:ext cx="11085189" cy="5213428"/>
        </p:xfrm>
        <a:graphic>
          <a:graphicData uri="http://schemas.openxmlformats.org/drawingml/2006/table">
            <a:tbl>
              <a:tblPr firstRow="1" bandRow="1">
                <a:tableStyleId>{BC89EF96-8CEA-46FF-86C4-4CE0E7609802}</a:tableStyleId>
              </a:tblPr>
              <a:tblGrid>
                <a:gridCol w="3695063">
                  <a:extLst>
                    <a:ext uri="{9D8B030D-6E8A-4147-A177-3AD203B41FA5}">
                      <a16:colId xmlns:a16="http://schemas.microsoft.com/office/drawing/2014/main" val="790971469"/>
                    </a:ext>
                  </a:extLst>
                </a:gridCol>
                <a:gridCol w="3695063">
                  <a:extLst>
                    <a:ext uri="{9D8B030D-6E8A-4147-A177-3AD203B41FA5}">
                      <a16:colId xmlns:a16="http://schemas.microsoft.com/office/drawing/2014/main" val="1080343476"/>
                    </a:ext>
                  </a:extLst>
                </a:gridCol>
                <a:gridCol w="3695063">
                  <a:extLst>
                    <a:ext uri="{9D8B030D-6E8A-4147-A177-3AD203B41FA5}">
                      <a16:colId xmlns:a16="http://schemas.microsoft.com/office/drawing/2014/main" val="2289472526"/>
                    </a:ext>
                  </a:extLst>
                </a:gridCol>
              </a:tblGrid>
              <a:tr h="1098628">
                <a:tc>
                  <a:txBody>
                    <a:bodyPr/>
                    <a:lstStyle/>
                    <a:p>
                      <a:r>
                        <a:rPr lang="en-US" sz="1800" b="1" kern="1200" dirty="0">
                          <a:solidFill>
                            <a:schemeClr val="tx1"/>
                          </a:solidFill>
                          <a:effectLst/>
                          <a:latin typeface="+mn-lt"/>
                          <a:ea typeface="+mn-ea"/>
                          <a:cs typeface="+mn-cs"/>
                        </a:rPr>
                        <a:t>Specific</a:t>
                      </a:r>
                      <a:endParaRPr lang="en-US" dirty="0"/>
                    </a:p>
                  </a:txBody>
                  <a:tcPr/>
                </a:tc>
                <a:tc>
                  <a:txBody>
                    <a:bodyPr/>
                    <a:lstStyle/>
                    <a:p>
                      <a:r>
                        <a:rPr lang="en-US" b="0" dirty="0"/>
                        <a:t>Enhance brand recognition across all parks.</a:t>
                      </a:r>
                    </a:p>
                  </a:txBody>
                  <a:tcPr/>
                </a:tc>
                <a:tc>
                  <a:txBody>
                    <a:bodyPr/>
                    <a:lstStyle/>
                    <a:p>
                      <a:r>
                        <a:rPr lang="en-US" dirty="0"/>
                        <a:t> 90% of consumers spend  more on brands they trust(Consumer report, n.d.).</a:t>
                      </a:r>
                    </a:p>
                  </a:txBody>
                  <a:tcPr/>
                </a:tc>
                <a:extLst>
                  <a:ext uri="{0D108BD9-81ED-4DB2-BD59-A6C34878D82A}">
                    <a16:rowId xmlns:a16="http://schemas.microsoft.com/office/drawing/2014/main" val="1493517337"/>
                  </a:ext>
                </a:extLst>
              </a:tr>
              <a:tr h="67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Measurable:</a:t>
                      </a:r>
                      <a:endParaRPr lang="en-US" sz="1800" kern="1200" dirty="0">
                        <a:solidFill>
                          <a:schemeClr val="tx1"/>
                        </a:solidFill>
                        <a:effectLst/>
                        <a:latin typeface="+mn-lt"/>
                        <a:ea typeface="+mn-ea"/>
                        <a:cs typeface="+mn-cs"/>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 Increase brand mentions on social media by 30%.</a:t>
                      </a:r>
                    </a:p>
                    <a:p>
                      <a:endParaRPr lang="en-US" dirty="0"/>
                    </a:p>
                  </a:txBody>
                  <a:tcPr/>
                </a:tc>
                <a:tc>
                  <a:txBody>
                    <a:bodyPr/>
                    <a:lstStyle/>
                    <a:p>
                      <a:endParaRPr lang="en-US" dirty="0"/>
                    </a:p>
                  </a:txBody>
                  <a:tcPr/>
                </a:tc>
                <a:extLst>
                  <a:ext uri="{0D108BD9-81ED-4DB2-BD59-A6C34878D82A}">
                    <a16:rowId xmlns:a16="http://schemas.microsoft.com/office/drawing/2014/main" val="440585274"/>
                  </a:ext>
                </a:extLst>
              </a:tr>
              <a:tr h="5112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Achievable:</a:t>
                      </a:r>
                      <a:endParaRPr lang="en-US" sz="1800" kern="1200" dirty="0">
                        <a:solidFill>
                          <a:schemeClr val="tx1"/>
                        </a:solidFill>
                        <a:effectLst/>
                        <a:latin typeface="+mn-lt"/>
                        <a:ea typeface="+mn-ea"/>
                        <a:cs typeface="+mn-cs"/>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Leverage social media campaigns and influencer partnerships.</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An excellent strategy to drive social media mentions using influencers(Keyhole, 2018). Refining our approach, we can leverage influencers to drive social media mentions and achieve marketing objectives.</a:t>
                      </a:r>
                      <a:endParaRPr lang="en-US" dirty="0"/>
                    </a:p>
                  </a:txBody>
                  <a:tcPr/>
                </a:tc>
                <a:extLst>
                  <a:ext uri="{0D108BD9-81ED-4DB2-BD59-A6C34878D82A}">
                    <a16:rowId xmlns:a16="http://schemas.microsoft.com/office/drawing/2014/main" val="3468382618"/>
                  </a:ext>
                </a:extLst>
              </a:tr>
              <a:tr h="9987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Realistic</a:t>
                      </a:r>
                      <a:endParaRPr lang="en-US" sz="1800" kern="1200" dirty="0">
                        <a:solidFill>
                          <a:schemeClr val="tx1"/>
                        </a:solidFill>
                        <a:effectLst/>
                        <a:latin typeface="+mn-lt"/>
                        <a:ea typeface="+mn-ea"/>
                        <a:cs typeface="+mn-cs"/>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 The current level of brand visibility and industry benchmarks.</a:t>
                      </a:r>
                    </a:p>
                    <a:p>
                      <a:endParaRPr lang="en-US" dirty="0"/>
                    </a:p>
                  </a:txBody>
                  <a:tcPr/>
                </a:tc>
                <a:tc>
                  <a:txBody>
                    <a:bodyPr/>
                    <a:lstStyle/>
                    <a:p>
                      <a:r>
                        <a:rPr lang="en-US" sz="1800" b="0" i="0" kern="1200" dirty="0">
                          <a:solidFill>
                            <a:schemeClr val="tx1"/>
                          </a:solidFill>
                          <a:effectLst/>
                          <a:latin typeface="+mn-lt"/>
                          <a:ea typeface="+mn-ea"/>
                          <a:cs typeface="+mn-cs"/>
                        </a:rPr>
                        <a:t>When measuring brand awareness, think of it as a popularity contest where you find out who’s leading the </a:t>
                      </a:r>
                      <a:r>
                        <a:rPr lang="en-US" sz="1800" b="0" i="0" kern="1200" dirty="0">
                          <a:solidFill>
                            <a:schemeClr val="tx1">
                              <a:lumMod val="75000"/>
                              <a:lumOff val="25000"/>
                            </a:schemeClr>
                          </a:solidFill>
                          <a:effectLst/>
                          <a:latin typeface="+mn-lt"/>
                          <a:ea typeface="+mn-ea"/>
                          <a:cs typeface="+mn-cs"/>
                        </a:rPr>
                        <a:t>race(</a:t>
                      </a:r>
                      <a:r>
                        <a:rPr lang="en-US" sz="1800" b="1" i="0" u="sng" kern="1200" dirty="0">
                          <a:solidFill>
                            <a:schemeClr val="tx1">
                              <a:lumMod val="75000"/>
                              <a:lumOff val="25000"/>
                            </a:schemeClr>
                          </a:solidFill>
                          <a:effectLst/>
                          <a:latin typeface="+mn-lt"/>
                          <a:ea typeface="+mn-ea"/>
                          <a:cs typeface="+mn-cs"/>
                          <a:hlinkClick r:id="rId3">
                            <a:extLst>
                              <a:ext uri="{A12FA001-AC4F-418D-AE19-62706E023703}">
                                <ahyp:hlinkClr xmlns:ahyp="http://schemas.microsoft.com/office/drawing/2018/hyperlinkcolor" val="tx"/>
                              </a:ext>
                            </a:extLst>
                          </a:hlinkClick>
                        </a:rPr>
                        <a:t>Shahid</a:t>
                      </a:r>
                      <a:r>
                        <a:rPr lang="en-US" sz="1800" b="1" i="0" u="sng" kern="1200" dirty="0">
                          <a:solidFill>
                            <a:schemeClr val="tx1">
                              <a:lumMod val="75000"/>
                              <a:lumOff val="25000"/>
                            </a:schemeClr>
                          </a:solidFill>
                          <a:effectLst/>
                          <a:latin typeface="+mn-lt"/>
                          <a:ea typeface="+mn-ea"/>
                          <a:cs typeface="+mn-cs"/>
                        </a:rPr>
                        <a:t>, 2024</a:t>
                      </a:r>
                      <a:r>
                        <a:rPr lang="en-US" sz="1800" b="1" i="0" u="sng" kern="1200" dirty="0">
                          <a:solidFill>
                            <a:schemeClr val="tx1"/>
                          </a:solidFill>
                          <a:effectLst/>
                          <a:latin typeface="+mn-lt"/>
                          <a:ea typeface="+mn-ea"/>
                          <a:cs typeface="+mn-cs"/>
                        </a:rPr>
                        <a:t>)</a:t>
                      </a:r>
                      <a:endParaRPr lang="en-US" dirty="0"/>
                    </a:p>
                  </a:txBody>
                  <a:tcPr/>
                </a:tc>
                <a:extLst>
                  <a:ext uri="{0D108BD9-81ED-4DB2-BD59-A6C34878D82A}">
                    <a16:rowId xmlns:a16="http://schemas.microsoft.com/office/drawing/2014/main" val="1768908092"/>
                  </a:ext>
                </a:extLst>
              </a:tr>
            </a:tbl>
          </a:graphicData>
        </a:graphic>
      </p:graphicFrame>
      <p:graphicFrame>
        <p:nvGraphicFramePr>
          <p:cNvPr id="4" name="Table 3">
            <a:extLst>
              <a:ext uri="{FF2B5EF4-FFF2-40B4-BE49-F238E27FC236}">
                <a16:creationId xmlns:a16="http://schemas.microsoft.com/office/drawing/2014/main" id="{9F8E5AB9-37AB-3BAF-F9E1-5F5AB35A795F}"/>
              </a:ext>
            </a:extLst>
          </p:cNvPr>
          <p:cNvGraphicFramePr>
            <a:graphicFrameLocks noGrp="1"/>
          </p:cNvGraphicFramePr>
          <p:nvPr/>
        </p:nvGraphicFramePr>
        <p:xfrm>
          <a:off x="395142" y="5213428"/>
          <a:ext cx="11085189" cy="914400"/>
        </p:xfrm>
        <a:graphic>
          <a:graphicData uri="http://schemas.openxmlformats.org/drawingml/2006/table">
            <a:tbl>
              <a:tblPr firstRow="1" bandRow="1">
                <a:tableStyleId>{BC89EF96-8CEA-46FF-86C4-4CE0E7609802}</a:tableStyleId>
              </a:tblPr>
              <a:tblGrid>
                <a:gridCol w="3695063">
                  <a:extLst>
                    <a:ext uri="{9D8B030D-6E8A-4147-A177-3AD203B41FA5}">
                      <a16:colId xmlns:a16="http://schemas.microsoft.com/office/drawing/2014/main" val="883690732"/>
                    </a:ext>
                  </a:extLst>
                </a:gridCol>
                <a:gridCol w="3695063">
                  <a:extLst>
                    <a:ext uri="{9D8B030D-6E8A-4147-A177-3AD203B41FA5}">
                      <a16:colId xmlns:a16="http://schemas.microsoft.com/office/drawing/2014/main" val="980351622"/>
                    </a:ext>
                  </a:extLst>
                </a:gridCol>
                <a:gridCol w="3695063">
                  <a:extLst>
                    <a:ext uri="{9D8B030D-6E8A-4147-A177-3AD203B41FA5}">
                      <a16:colId xmlns:a16="http://schemas.microsoft.com/office/drawing/2014/main" val="90118131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Time-Bound</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 </a:t>
                      </a:r>
                      <a:r>
                        <a:rPr lang="en-US" sz="1800" b="0" kern="1200" dirty="0">
                          <a:solidFill>
                            <a:schemeClr val="tx1"/>
                          </a:solidFill>
                          <a:effectLst/>
                          <a:latin typeface="+mn-lt"/>
                          <a:ea typeface="+mn-ea"/>
                          <a:cs typeface="+mn-cs"/>
                        </a:rPr>
                        <a:t>Achieve the goal within the next six months.</a:t>
                      </a:r>
                    </a:p>
                    <a:p>
                      <a:endParaRPr lang="en-US" dirty="0"/>
                    </a:p>
                  </a:txBody>
                  <a:tcPr/>
                </a:tc>
                <a:tc>
                  <a:txBody>
                    <a:bodyPr/>
                    <a:lstStyle/>
                    <a:p>
                      <a:endParaRPr lang="en-US" dirty="0"/>
                    </a:p>
                  </a:txBody>
                  <a:tcPr/>
                </a:tc>
                <a:extLst>
                  <a:ext uri="{0D108BD9-81ED-4DB2-BD59-A6C34878D82A}">
                    <a16:rowId xmlns:a16="http://schemas.microsoft.com/office/drawing/2014/main" val="547805150"/>
                  </a:ext>
                </a:extLst>
              </a:tr>
            </a:tbl>
          </a:graphicData>
        </a:graphic>
      </p:graphicFrame>
    </p:spTree>
    <p:extLst>
      <p:ext uri="{BB962C8B-B14F-4D97-AF65-F5344CB8AC3E}">
        <p14:creationId xmlns:p14="http://schemas.microsoft.com/office/powerpoint/2010/main" val="2421224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and person standing next to a ticket booth&#10;&#10;Description automatically generated">
            <a:extLst>
              <a:ext uri="{FF2B5EF4-FFF2-40B4-BE49-F238E27FC236}">
                <a16:creationId xmlns:a16="http://schemas.microsoft.com/office/drawing/2014/main" id="{2A66867F-E93B-C921-A033-AB831B99CEB7}"/>
              </a:ext>
            </a:extLst>
          </p:cNvPr>
          <p:cNvPicPr>
            <a:picLocks noChangeAspect="1"/>
          </p:cNvPicPr>
          <p:nvPr/>
        </p:nvPicPr>
        <p:blipFill rotWithShape="1">
          <a:blip r:embed="rId3"/>
          <a:srcRect t="1566" r="-2" b="-2"/>
          <a:stretch/>
        </p:blipFill>
        <p:spPr>
          <a:xfrm>
            <a:off x="-32" y="10"/>
            <a:ext cx="8081485" cy="4915066"/>
          </a:xfrm>
          <a:prstGeom prst="rect">
            <a:avLst/>
          </a:prstGeom>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a:xfrm>
            <a:off x="-9399" y="5200290"/>
            <a:ext cx="7137263" cy="1280161"/>
          </a:xfrm>
        </p:spPr>
        <p:txBody>
          <a:bodyPr vert="horz" lIns="91440" tIns="45720" rIns="91440" bIns="45720" rtlCol="0" anchor="ctr" anchorCtr="0">
            <a:noAutofit/>
          </a:bodyPr>
          <a:lstStyle/>
          <a:p>
            <a:pPr algn="r">
              <a:lnSpc>
                <a:spcPct val="90000"/>
              </a:lnSpc>
              <a:spcAft>
                <a:spcPts val="0"/>
              </a:spcAft>
            </a:pPr>
            <a:r>
              <a:rPr lang="en-US" sz="6000" b="1" dirty="0">
                <a:solidFill>
                  <a:schemeClr val="tx1">
                    <a:lumMod val="95000"/>
                    <a:lumOff val="5000"/>
                  </a:schemeClr>
                </a:solidFill>
                <a:effectLst/>
              </a:rPr>
              <a:t>KPI Identification</a:t>
            </a:r>
            <a:r>
              <a:rPr lang="en-US" sz="6000" b="1" dirty="0">
                <a:solidFill>
                  <a:srgbClr val="FFFFFF"/>
                </a:solidFill>
                <a:effectLst/>
              </a:rPr>
              <a:t>  hods for</a:t>
            </a:r>
          </a:p>
        </p:txBody>
      </p:sp>
      <p:pic>
        <p:nvPicPr>
          <p:cNvPr id="6" name="Picture 5" descr="A group of colorful icons&#10;&#10;Description automatically generated">
            <a:extLst>
              <a:ext uri="{FF2B5EF4-FFF2-40B4-BE49-F238E27FC236}">
                <a16:creationId xmlns:a16="http://schemas.microsoft.com/office/drawing/2014/main" id="{AF3A8A7A-9B05-FA32-592B-FA287AF6F24F}"/>
              </a:ext>
            </a:extLst>
          </p:cNvPr>
          <p:cNvPicPr>
            <a:picLocks noChangeAspect="1"/>
          </p:cNvPicPr>
          <p:nvPr/>
        </p:nvPicPr>
        <p:blipFill rotWithShape="1">
          <a:blip r:embed="rId4"/>
          <a:srcRect l="11185" r="7329" b="-1"/>
          <a:stretch/>
        </p:blipFill>
        <p:spPr>
          <a:xfrm>
            <a:off x="8160307" y="10"/>
            <a:ext cx="4031693" cy="4915066"/>
          </a:xfrm>
          <a:prstGeom prst="rect">
            <a:avLst/>
          </a:prstGeom>
        </p:spPr>
      </p:pic>
      <p:sp>
        <p:nvSpPr>
          <p:cNvPr id="15" name="TextBox 14">
            <a:extLst>
              <a:ext uri="{FF2B5EF4-FFF2-40B4-BE49-F238E27FC236}">
                <a16:creationId xmlns:a16="http://schemas.microsoft.com/office/drawing/2014/main" id="{222325B1-5F1A-D314-373B-E4E9216B35BF}"/>
              </a:ext>
            </a:extLst>
          </p:cNvPr>
          <p:cNvSpPr txBox="1"/>
          <p:nvPr/>
        </p:nvSpPr>
        <p:spPr>
          <a:xfrm>
            <a:off x="8632768" y="5517206"/>
            <a:ext cx="3284911" cy="646331"/>
          </a:xfrm>
          <a:prstGeom prst="rect">
            <a:avLst/>
          </a:prstGeom>
          <a:noFill/>
        </p:spPr>
        <p:txBody>
          <a:bodyPr wrap="square">
            <a:spAutoFit/>
          </a:bodyPr>
          <a:lstStyle/>
          <a:p>
            <a:r>
              <a:rPr lang="en-US" sz="1800" b="0" dirty="0">
                <a:solidFill>
                  <a:srgbClr val="FFFFFF"/>
                </a:solidFill>
                <a:effectLst/>
              </a:rPr>
              <a:t>Social media and Online tickets sales</a:t>
            </a:r>
            <a:endParaRPr lang="en-US" dirty="0"/>
          </a:p>
        </p:txBody>
      </p:sp>
    </p:spTree>
    <p:extLst>
      <p:ext uri="{BB962C8B-B14F-4D97-AF65-F5344CB8AC3E}">
        <p14:creationId xmlns:p14="http://schemas.microsoft.com/office/powerpoint/2010/main" val="93809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and person standing next to a ticket booth&#10;&#10;Description automatically generated">
            <a:extLst>
              <a:ext uri="{FF2B5EF4-FFF2-40B4-BE49-F238E27FC236}">
                <a16:creationId xmlns:a16="http://schemas.microsoft.com/office/drawing/2014/main" id="{2A66867F-E93B-C921-A033-AB831B99CEB7}"/>
              </a:ext>
            </a:extLst>
          </p:cNvPr>
          <p:cNvPicPr>
            <a:picLocks noChangeAspect="1"/>
          </p:cNvPicPr>
          <p:nvPr/>
        </p:nvPicPr>
        <p:blipFill rotWithShape="1">
          <a:blip r:embed="rId3"/>
          <a:srcRect t="1566" r="-2" b="-2"/>
          <a:stretch/>
        </p:blipFill>
        <p:spPr>
          <a:xfrm>
            <a:off x="-32" y="10"/>
            <a:ext cx="8081485" cy="4915066"/>
          </a:xfrm>
          <a:prstGeom prst="rect">
            <a:avLst/>
          </a:prstGeom>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a:xfrm>
            <a:off x="2771775" y="5200290"/>
            <a:ext cx="7137263" cy="1280161"/>
          </a:xfrm>
        </p:spPr>
        <p:txBody>
          <a:bodyPr vert="horz" lIns="91440" tIns="45720" rIns="91440" bIns="45720" rtlCol="0" anchor="ctr" anchorCtr="0">
            <a:normAutofit fontScale="90000"/>
          </a:bodyPr>
          <a:lstStyle/>
          <a:p>
            <a:pPr algn="r">
              <a:lnSpc>
                <a:spcPct val="90000"/>
              </a:lnSpc>
              <a:spcAft>
                <a:spcPts val="0"/>
              </a:spcAft>
            </a:pPr>
            <a:r>
              <a:rPr lang="en-US" b="1" dirty="0"/>
              <a:t>Monitoring Results</a:t>
            </a:r>
            <a:r>
              <a:rPr lang="en-US" sz="4400" b="1" dirty="0">
                <a:solidFill>
                  <a:srgbClr val="FFFFFF"/>
                </a:solidFill>
                <a:effectLst/>
              </a:rPr>
              <a:t>  methods for KPIs</a:t>
            </a:r>
          </a:p>
        </p:txBody>
      </p:sp>
      <p:pic>
        <p:nvPicPr>
          <p:cNvPr id="6" name="Picture 5" descr="A group of colorful icons&#10;&#10;Description automatically generated">
            <a:extLst>
              <a:ext uri="{FF2B5EF4-FFF2-40B4-BE49-F238E27FC236}">
                <a16:creationId xmlns:a16="http://schemas.microsoft.com/office/drawing/2014/main" id="{AF3A8A7A-9B05-FA32-592B-FA287AF6F24F}"/>
              </a:ext>
            </a:extLst>
          </p:cNvPr>
          <p:cNvPicPr>
            <a:picLocks noChangeAspect="1"/>
          </p:cNvPicPr>
          <p:nvPr/>
        </p:nvPicPr>
        <p:blipFill rotWithShape="1">
          <a:blip r:embed="rId4"/>
          <a:srcRect l="11185" r="7329" b="-1"/>
          <a:stretch/>
        </p:blipFill>
        <p:spPr>
          <a:xfrm>
            <a:off x="8160307" y="10"/>
            <a:ext cx="4031693" cy="4915066"/>
          </a:xfrm>
          <a:prstGeom prst="rect">
            <a:avLst/>
          </a:prstGeom>
        </p:spPr>
      </p:pic>
      <p:sp>
        <p:nvSpPr>
          <p:cNvPr id="15" name="TextBox 14">
            <a:extLst>
              <a:ext uri="{FF2B5EF4-FFF2-40B4-BE49-F238E27FC236}">
                <a16:creationId xmlns:a16="http://schemas.microsoft.com/office/drawing/2014/main" id="{222325B1-5F1A-D314-373B-E4E9216B35BF}"/>
              </a:ext>
            </a:extLst>
          </p:cNvPr>
          <p:cNvSpPr txBox="1"/>
          <p:nvPr/>
        </p:nvSpPr>
        <p:spPr>
          <a:xfrm>
            <a:off x="8632768" y="5517206"/>
            <a:ext cx="3284911" cy="646331"/>
          </a:xfrm>
          <a:prstGeom prst="rect">
            <a:avLst/>
          </a:prstGeom>
          <a:noFill/>
        </p:spPr>
        <p:txBody>
          <a:bodyPr wrap="square">
            <a:spAutoFit/>
          </a:bodyPr>
          <a:lstStyle/>
          <a:p>
            <a:r>
              <a:rPr lang="en-US" sz="1800" b="0" dirty="0">
                <a:solidFill>
                  <a:srgbClr val="FFFFFF"/>
                </a:solidFill>
                <a:effectLst/>
              </a:rPr>
              <a:t>Social media and Online tickets sales</a:t>
            </a:r>
            <a:endParaRPr lang="en-US" dirty="0"/>
          </a:p>
        </p:txBody>
      </p:sp>
    </p:spTree>
    <p:extLst>
      <p:ext uri="{BB962C8B-B14F-4D97-AF65-F5344CB8AC3E}">
        <p14:creationId xmlns:p14="http://schemas.microsoft.com/office/powerpoint/2010/main" val="153768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and person sitting in chairs in a room&#10;&#10;Description automatically generated">
            <a:extLst>
              <a:ext uri="{FF2B5EF4-FFF2-40B4-BE49-F238E27FC236}">
                <a16:creationId xmlns:a16="http://schemas.microsoft.com/office/drawing/2014/main" id="{0FE523AC-422D-DAB8-A7DA-F479D09EFA7E}"/>
              </a:ext>
            </a:extLst>
          </p:cNvPr>
          <p:cNvPicPr>
            <a:picLocks noChangeAspect="1"/>
          </p:cNvPicPr>
          <p:nvPr/>
        </p:nvPicPr>
        <p:blipFill rotWithShape="1">
          <a:blip r:embed="rId3"/>
          <a:srcRect t="632" r="-1" b="-1"/>
          <a:stretch/>
        </p:blipFill>
        <p:spPr>
          <a:xfrm>
            <a:off x="0" y="320458"/>
            <a:ext cx="12440865" cy="6736417"/>
          </a:xfrm>
          <a:prstGeom prst="rect">
            <a:avLst/>
          </a:prstGeom>
          <a:noFill/>
        </p:spPr>
      </p:pic>
      <p:sp>
        <p:nvSpPr>
          <p:cNvPr id="7" name="TextBox 6">
            <a:extLst>
              <a:ext uri="{FF2B5EF4-FFF2-40B4-BE49-F238E27FC236}">
                <a16:creationId xmlns:a16="http://schemas.microsoft.com/office/drawing/2014/main" id="{B1A8EF08-99AA-49F8-28EA-DD9573799E91}"/>
              </a:ext>
            </a:extLst>
          </p:cNvPr>
          <p:cNvSpPr txBox="1"/>
          <p:nvPr/>
        </p:nvSpPr>
        <p:spPr>
          <a:xfrm>
            <a:off x="2054356" y="4285579"/>
            <a:ext cx="6098874" cy="646331"/>
          </a:xfrm>
          <a:prstGeom prst="rect">
            <a:avLst/>
          </a:prstGeom>
          <a:noFill/>
        </p:spPr>
        <p:txBody>
          <a:bodyPr wrap="square">
            <a:spAutoFit/>
          </a:bodyPr>
          <a:lstStyle/>
          <a:p>
            <a:r>
              <a:rPr lang="en-US" b="1" dirty="0"/>
              <a:t> </a:t>
            </a:r>
            <a:r>
              <a:rPr lang="en-US" sz="1800" b="1" dirty="0"/>
              <a:t>reopening</a:t>
            </a:r>
            <a:br>
              <a:rPr lang="en-US" sz="1800" b="1" dirty="0"/>
            </a:br>
            <a:r>
              <a:rPr lang="en-US" sz="1800" b="1" dirty="0"/>
              <a:t>    engagement</a:t>
            </a:r>
            <a:endParaRPr lang="en-US" dirty="0"/>
          </a:p>
        </p:txBody>
      </p:sp>
      <p:sp>
        <p:nvSpPr>
          <p:cNvPr id="4" name="TextBox 3">
            <a:extLst>
              <a:ext uri="{FF2B5EF4-FFF2-40B4-BE49-F238E27FC236}">
                <a16:creationId xmlns:a16="http://schemas.microsoft.com/office/drawing/2014/main" id="{1636FEDA-A7DF-D53C-EE6A-7C17A2DCA9F5}"/>
              </a:ext>
            </a:extLst>
          </p:cNvPr>
          <p:cNvSpPr txBox="1"/>
          <p:nvPr/>
        </p:nvSpPr>
        <p:spPr>
          <a:xfrm>
            <a:off x="0" y="3428999"/>
            <a:ext cx="9240371" cy="3108543"/>
          </a:xfrm>
          <a:prstGeom prst="rect">
            <a:avLst/>
          </a:prstGeom>
          <a:noFill/>
        </p:spPr>
        <p:txBody>
          <a:bodyPr wrap="square">
            <a:spAutoFit/>
          </a:bodyPr>
          <a:lstStyle/>
          <a:p>
            <a:pPr marL="571500" indent="-571500">
              <a:buFont typeface="Arial" panose="020B0604020202020204" pitchFamily="34" charset="0"/>
              <a:buChar char="•"/>
            </a:pPr>
            <a:r>
              <a:rPr lang="en-US" sz="2800" b="1" dirty="0">
                <a:solidFill>
                  <a:srgbClr val="FFC000"/>
                </a:solidFill>
              </a:rPr>
              <a:t> Reopening</a:t>
            </a:r>
          </a:p>
          <a:p>
            <a:r>
              <a:rPr lang="en-US" sz="2800" b="1" dirty="0">
                <a:solidFill>
                  <a:srgbClr val="FFC000"/>
                </a:solidFill>
              </a:rPr>
              <a:t>	1. safety measures</a:t>
            </a:r>
          </a:p>
          <a:p>
            <a:r>
              <a:rPr lang="en-US" sz="2800" b="1" dirty="0">
                <a:solidFill>
                  <a:srgbClr val="FFC000"/>
                </a:solidFill>
              </a:rPr>
              <a:t>	2. safety measure for customers and employees</a:t>
            </a:r>
          </a:p>
          <a:p>
            <a:endParaRPr lang="en-US" sz="2800" b="1" dirty="0">
              <a:solidFill>
                <a:srgbClr val="FFC000"/>
              </a:solidFill>
            </a:endParaRPr>
          </a:p>
          <a:p>
            <a:pPr marL="571500" indent="-571500">
              <a:buFont typeface="Arial" panose="020B0604020202020204" pitchFamily="34" charset="0"/>
              <a:buChar char="•"/>
            </a:pPr>
            <a:r>
              <a:rPr lang="en-US" sz="2800" b="1" dirty="0">
                <a:solidFill>
                  <a:srgbClr val="FFC000"/>
                </a:solidFill>
              </a:rPr>
              <a:t> Engagement</a:t>
            </a:r>
          </a:p>
          <a:p>
            <a:r>
              <a:rPr lang="en-US" sz="2800" b="1" dirty="0">
                <a:solidFill>
                  <a:srgbClr val="FFC000"/>
                </a:solidFill>
              </a:rPr>
              <a:t>	1.positive perception</a:t>
            </a:r>
          </a:p>
          <a:p>
            <a:r>
              <a:rPr lang="en-US" sz="2800" b="1" dirty="0">
                <a:solidFill>
                  <a:srgbClr val="FFC000"/>
                </a:solidFill>
              </a:rPr>
              <a:t>	2. effective relationships</a:t>
            </a:r>
            <a:endParaRPr lang="en-US" sz="2800" dirty="0">
              <a:solidFill>
                <a:srgbClr val="FFC000"/>
              </a:solidFill>
            </a:endParaRPr>
          </a:p>
        </p:txBody>
      </p:sp>
      <p:sp>
        <p:nvSpPr>
          <p:cNvPr id="8" name="TextBox 7">
            <a:extLst>
              <a:ext uri="{FF2B5EF4-FFF2-40B4-BE49-F238E27FC236}">
                <a16:creationId xmlns:a16="http://schemas.microsoft.com/office/drawing/2014/main" id="{DB10D6A6-2FF0-0EC7-BD7E-0C9D1CB0DB3B}"/>
              </a:ext>
            </a:extLst>
          </p:cNvPr>
          <p:cNvSpPr txBox="1"/>
          <p:nvPr/>
        </p:nvSpPr>
        <p:spPr>
          <a:xfrm>
            <a:off x="2512077" y="265080"/>
            <a:ext cx="10532409" cy="1015663"/>
          </a:xfrm>
          <a:prstGeom prst="rect">
            <a:avLst/>
          </a:prstGeom>
          <a:noFill/>
        </p:spPr>
        <p:txBody>
          <a:bodyPr wrap="square">
            <a:spAutoFit/>
          </a:bodyPr>
          <a:lstStyle/>
          <a:p>
            <a:r>
              <a:rPr lang="en-US" sz="6000" b="1" dirty="0">
                <a:solidFill>
                  <a:srgbClr val="FFC000"/>
                </a:solidFill>
              </a:rPr>
              <a:t>Positive Implications</a:t>
            </a:r>
            <a:endParaRPr lang="en-US" sz="6000" dirty="0">
              <a:solidFill>
                <a:srgbClr val="FFC000"/>
              </a:solidFill>
            </a:endParaRPr>
          </a:p>
        </p:txBody>
      </p:sp>
    </p:spTree>
    <p:extLst>
      <p:ext uri="{BB962C8B-B14F-4D97-AF65-F5344CB8AC3E}">
        <p14:creationId xmlns:p14="http://schemas.microsoft.com/office/powerpoint/2010/main" val="1941235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3"/>
          <a:srcRect l="7" r="7"/>
          <a:stretch/>
        </p:blipFill>
        <p:spPr>
          <a:xfrm>
            <a:off x="0" y="0"/>
            <a:ext cx="12188952" cy="6858000"/>
          </a:xfrm>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a:xfrm>
            <a:off x="918478" y="4172989"/>
            <a:ext cx="9786730" cy="1429789"/>
          </a:xfrm>
        </p:spPr>
        <p:txBody>
          <a:bodyPr bIns="548640" anchor="b" anchorCtr="0"/>
          <a:lstStyle/>
          <a:p>
            <a:pPr>
              <a:spcBef>
                <a:spcPts val="0"/>
              </a:spcBef>
              <a:spcAft>
                <a:spcPts val="0"/>
              </a:spcAft>
            </a:pPr>
            <a:r>
              <a:rPr lang="en-US" b="1" dirty="0">
                <a:solidFill>
                  <a:srgbClr val="0E101A"/>
                </a:solidFill>
                <a:effectLst/>
              </a:rPr>
              <a:t>Feedback Loops</a:t>
            </a:r>
          </a:p>
        </p:txBody>
      </p:sp>
    </p:spTree>
    <p:extLst>
      <p:ext uri="{BB962C8B-B14F-4D97-AF65-F5344CB8AC3E}">
        <p14:creationId xmlns:p14="http://schemas.microsoft.com/office/powerpoint/2010/main" val="1431113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3"/>
          <a:srcRect l="7" r="7"/>
          <a:stretch/>
        </p:blipFill>
        <p:spPr>
          <a:xfrm>
            <a:off x="0" y="0"/>
            <a:ext cx="12188952" cy="6858000"/>
          </a:xfrm>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a:xfrm>
            <a:off x="918478" y="4172989"/>
            <a:ext cx="9786730" cy="1429789"/>
          </a:xfrm>
        </p:spPr>
        <p:txBody>
          <a:bodyPr bIns="548640" anchor="b" anchorCtr="0"/>
          <a:lstStyle/>
          <a:p>
            <a:pPr>
              <a:spcBef>
                <a:spcPts val="0"/>
              </a:spcBef>
              <a:spcAft>
                <a:spcPts val="0"/>
              </a:spcAft>
            </a:pPr>
            <a:r>
              <a:rPr lang="en-US" b="1" dirty="0">
                <a:solidFill>
                  <a:srgbClr val="0E101A"/>
                </a:solidFill>
                <a:effectLst/>
              </a:rPr>
              <a:t>Reporting</a:t>
            </a:r>
          </a:p>
        </p:txBody>
      </p:sp>
    </p:spTree>
    <p:extLst>
      <p:ext uri="{BB962C8B-B14F-4D97-AF65-F5344CB8AC3E}">
        <p14:creationId xmlns:p14="http://schemas.microsoft.com/office/powerpoint/2010/main" val="3525123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descr="A person pointing at stars&#10;&#10;Description automatically generated">
            <a:extLst>
              <a:ext uri="{FF2B5EF4-FFF2-40B4-BE49-F238E27FC236}">
                <a16:creationId xmlns:a16="http://schemas.microsoft.com/office/drawing/2014/main" id="{0CAC61A6-A0DC-026C-7B06-3D6AE8876584}"/>
              </a:ext>
            </a:extLst>
          </p:cNvPr>
          <p:cNvPicPr>
            <a:picLocks noGrp="1" noChangeAspect="1"/>
          </p:cNvPicPr>
          <p:nvPr>
            <p:ph type="pic" sz="quarter" idx="13"/>
          </p:nvPr>
        </p:nvPicPr>
        <p:blipFill rotWithShape="1">
          <a:blip r:embed="rId3"/>
          <a:srcRect t="14000" b="14000"/>
          <a:stretch/>
        </p:blipFill>
        <p:spPr>
          <a:xfrm>
            <a:off x="20" y="10"/>
            <a:ext cx="12191979" cy="7437110"/>
          </a:xfrm>
          <a:prstGeom prst="rect">
            <a:avLst/>
          </a:prstGeom>
          <a:effectLst>
            <a:outerShdw blurRad="596900" dist="330200" dir="8820000" sx="87000" sy="87000" algn="ctr" rotWithShape="0">
              <a:srgbClr val="000000">
                <a:alpha val="29000"/>
              </a:srgbClr>
            </a:outerShdw>
          </a:effectLst>
        </p:spPr>
      </p:pic>
      <p:sp useBgFill="1">
        <p:nvSpPr>
          <p:cNvPr id="11" name="Rectangle 10">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1AEC443-72DE-2F1C-74F3-A200EE3FDB72}"/>
              </a:ext>
            </a:extLst>
          </p:cNvPr>
          <p:cNvSpPr>
            <a:spLocks noGrp="1"/>
          </p:cNvSpPr>
          <p:nvPr>
            <p:ph type="ctrTitle"/>
          </p:nvPr>
        </p:nvSpPr>
        <p:spPr>
          <a:xfrm>
            <a:off x="548156" y="5930000"/>
            <a:ext cx="11074884" cy="450480"/>
          </a:xfrm>
        </p:spPr>
        <p:txBody>
          <a:bodyPr vert="horz" lIns="91440" tIns="45720" rIns="91440" bIns="45720" rtlCol="0" anchor="ctr">
            <a:noAutofit/>
          </a:bodyPr>
          <a:lstStyle/>
          <a:p>
            <a:pPr>
              <a:lnSpc>
                <a:spcPct val="90000"/>
              </a:lnSpc>
            </a:pPr>
            <a:r>
              <a:rPr lang="en-US" sz="6000" b="0" i="0" dirty="0">
                <a:solidFill>
                  <a:srgbClr val="202122"/>
                </a:solidFill>
                <a:effectLst/>
                <a:highlight>
                  <a:srgbClr val="F9FBFF"/>
                </a:highlight>
                <a:latin typeface="Lato" panose="020F0502020204030203" pitchFamily="34" charset="0"/>
              </a:rPr>
              <a:t>Continuous Improvement Process</a:t>
            </a:r>
            <a:endParaRPr lang="en-US" sz="6000" dirty="0"/>
          </a:p>
        </p:txBody>
      </p:sp>
      <p:sp>
        <p:nvSpPr>
          <p:cNvPr id="6" name="TextBox 5">
            <a:extLst>
              <a:ext uri="{FF2B5EF4-FFF2-40B4-BE49-F238E27FC236}">
                <a16:creationId xmlns:a16="http://schemas.microsoft.com/office/drawing/2014/main" id="{0A541C82-15BA-596E-79A9-DEB1405DFC9E}"/>
              </a:ext>
            </a:extLst>
          </p:cNvPr>
          <p:cNvSpPr txBox="1"/>
          <p:nvPr/>
        </p:nvSpPr>
        <p:spPr>
          <a:xfrm>
            <a:off x="8937811" y="1975827"/>
            <a:ext cx="6221506" cy="1815882"/>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chemeClr val="bg1"/>
                </a:solidFill>
              </a:rPr>
              <a:t>Act</a:t>
            </a:r>
          </a:p>
          <a:p>
            <a:pPr marL="457200" indent="-457200">
              <a:buFont typeface="Arial" panose="020B0604020202020204" pitchFamily="34" charset="0"/>
              <a:buChar char="•"/>
            </a:pPr>
            <a:r>
              <a:rPr lang="en-US" sz="2800" b="1" dirty="0">
                <a:solidFill>
                  <a:schemeClr val="bg1"/>
                </a:solidFill>
              </a:rPr>
              <a:t>Plan</a:t>
            </a:r>
          </a:p>
          <a:p>
            <a:pPr marL="457200" indent="-457200">
              <a:buFont typeface="Arial" panose="020B0604020202020204" pitchFamily="34" charset="0"/>
              <a:buChar char="•"/>
            </a:pPr>
            <a:r>
              <a:rPr lang="en-US" sz="2800" b="1" dirty="0">
                <a:solidFill>
                  <a:schemeClr val="bg1"/>
                </a:solidFill>
              </a:rPr>
              <a:t>Check</a:t>
            </a:r>
          </a:p>
          <a:p>
            <a:pPr marL="457200" indent="-457200">
              <a:buFont typeface="Arial" panose="020B0604020202020204" pitchFamily="34" charset="0"/>
              <a:buChar char="•"/>
            </a:pPr>
            <a:r>
              <a:rPr lang="en-US" sz="2800" b="1" dirty="0">
                <a:solidFill>
                  <a:schemeClr val="bg1"/>
                </a:solidFill>
              </a:rPr>
              <a:t>Do</a:t>
            </a:r>
          </a:p>
        </p:txBody>
      </p:sp>
      <p:sp>
        <p:nvSpPr>
          <p:cNvPr id="8" name="TextBox 7">
            <a:extLst>
              <a:ext uri="{FF2B5EF4-FFF2-40B4-BE49-F238E27FC236}">
                <a16:creationId xmlns:a16="http://schemas.microsoft.com/office/drawing/2014/main" id="{2FBA7A6C-D866-860F-EC76-C4A5BAD8602D}"/>
              </a:ext>
            </a:extLst>
          </p:cNvPr>
          <p:cNvSpPr txBox="1"/>
          <p:nvPr/>
        </p:nvSpPr>
        <p:spPr>
          <a:xfrm>
            <a:off x="3683000" y="3157974"/>
            <a:ext cx="7650480" cy="369332"/>
          </a:xfrm>
          <a:prstGeom prst="rect">
            <a:avLst/>
          </a:prstGeom>
          <a:noFill/>
        </p:spPr>
        <p:txBody>
          <a:bodyPr wrap="square">
            <a:spAutoFit/>
          </a:bodyPr>
          <a:lstStyle/>
          <a:p>
            <a:r>
              <a:rPr lang="en-US" sz="1800" b="0" i="0" dirty="0">
                <a:solidFill>
                  <a:srgbClr val="202122"/>
                </a:solidFill>
                <a:effectLst/>
                <a:highlight>
                  <a:srgbClr val="F9FBFF"/>
                </a:highlight>
                <a:latin typeface="Lato" panose="020F0502020204030203" pitchFamily="34" charset="0"/>
              </a:rPr>
              <a:t>Continuous Improvement Process</a:t>
            </a:r>
            <a:endParaRPr lang="en-US" dirty="0"/>
          </a:p>
        </p:txBody>
      </p:sp>
    </p:spTree>
    <p:extLst>
      <p:ext uri="{BB962C8B-B14F-4D97-AF65-F5344CB8AC3E}">
        <p14:creationId xmlns:p14="http://schemas.microsoft.com/office/powerpoint/2010/main" val="1532382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5243B8-4C51-2C30-42B4-08FB79DDB327}"/>
              </a:ext>
            </a:extLst>
          </p:cNvPr>
          <p:cNvSpPr>
            <a:spLocks noGrp="1"/>
          </p:cNvSpPr>
          <p:nvPr>
            <p:ph type="ctrTitle"/>
          </p:nvPr>
        </p:nvSpPr>
        <p:spPr/>
        <p:txBody>
          <a:bodyPr/>
          <a:lstStyle/>
          <a:p>
            <a:endParaRPr lang="en-US"/>
          </a:p>
        </p:txBody>
      </p:sp>
      <p:pic>
        <p:nvPicPr>
          <p:cNvPr id="4" name="Picture Placeholder 3" descr="A person pointing at stars&#10;&#10;Description automatically generated">
            <a:extLst>
              <a:ext uri="{FF2B5EF4-FFF2-40B4-BE49-F238E27FC236}">
                <a16:creationId xmlns:a16="http://schemas.microsoft.com/office/drawing/2014/main" id="{1D15944E-96AD-9336-2A10-B073B839FCD5}"/>
              </a:ext>
            </a:extLst>
          </p:cNvPr>
          <p:cNvPicPr>
            <a:picLocks noGrp="1" noChangeAspect="1"/>
          </p:cNvPicPr>
          <p:nvPr>
            <p:ph type="pic" sz="quarter" idx="13"/>
          </p:nvPr>
        </p:nvPicPr>
        <p:blipFill rotWithShape="1">
          <a:blip r:embed="rId3"/>
          <a:srcRect t="5012" b="5012"/>
          <a:stretch/>
        </p:blipFill>
        <p:spPr>
          <a:xfrm>
            <a:off x="1588" y="0"/>
            <a:ext cx="12188825" cy="6858000"/>
          </a:xfrm>
          <a:prstGeom prst="rect">
            <a:avLst/>
          </a:prstGeom>
        </p:spPr>
      </p:pic>
      <p:sp>
        <p:nvSpPr>
          <p:cNvPr id="6" name="TextBox 5">
            <a:extLst>
              <a:ext uri="{FF2B5EF4-FFF2-40B4-BE49-F238E27FC236}">
                <a16:creationId xmlns:a16="http://schemas.microsoft.com/office/drawing/2014/main" id="{36C37C9E-E509-DAEA-8677-B390198E2F25}"/>
              </a:ext>
            </a:extLst>
          </p:cNvPr>
          <p:cNvSpPr txBox="1"/>
          <p:nvPr/>
        </p:nvSpPr>
        <p:spPr>
          <a:xfrm>
            <a:off x="54442" y="3198645"/>
            <a:ext cx="11259671" cy="1938992"/>
          </a:xfrm>
          <a:prstGeom prst="rect">
            <a:avLst/>
          </a:prstGeom>
          <a:noFill/>
        </p:spPr>
        <p:txBody>
          <a:bodyPr wrap="square">
            <a:spAutoFit/>
          </a:bodyPr>
          <a:lstStyle/>
          <a:p>
            <a:r>
              <a:rPr lang="en-US" sz="6000" b="0" i="0" dirty="0">
                <a:solidFill>
                  <a:srgbClr val="202122"/>
                </a:solidFill>
                <a:effectLst/>
                <a:highlight>
                  <a:srgbClr val="F9FBFF"/>
                </a:highlight>
                <a:latin typeface="Lato" panose="020F0502020204030203" pitchFamily="34" charset="0"/>
              </a:rPr>
              <a:t>Method to Address Negative Public Perceptions</a:t>
            </a:r>
            <a:endParaRPr lang="en-US" sz="6000" dirty="0"/>
          </a:p>
        </p:txBody>
      </p:sp>
      <p:sp>
        <p:nvSpPr>
          <p:cNvPr id="7" name="TextBox 6">
            <a:extLst>
              <a:ext uri="{FF2B5EF4-FFF2-40B4-BE49-F238E27FC236}">
                <a16:creationId xmlns:a16="http://schemas.microsoft.com/office/drawing/2014/main" id="{549597C3-2C57-C30B-0334-7FAAF92858B7}"/>
              </a:ext>
            </a:extLst>
          </p:cNvPr>
          <p:cNvSpPr txBox="1"/>
          <p:nvPr/>
        </p:nvSpPr>
        <p:spPr>
          <a:xfrm>
            <a:off x="552450" y="5137637"/>
            <a:ext cx="7599363" cy="1815882"/>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bg1"/>
                </a:solidFill>
              </a:rPr>
              <a:t>Two marketing strategies to address negative feedback</a:t>
            </a:r>
          </a:p>
          <a:p>
            <a:pPr marL="457200" indent="-457200">
              <a:buFont typeface="Arial" panose="020B0604020202020204" pitchFamily="34" charset="0"/>
              <a:buChar char="•"/>
            </a:pPr>
            <a:endParaRPr lang="en-US" sz="2800" b="1" dirty="0">
              <a:solidFill>
                <a:schemeClr val="bg1"/>
              </a:solidFill>
            </a:endParaRPr>
          </a:p>
          <a:p>
            <a:pPr marL="457200" indent="-457200">
              <a:buFont typeface="Arial" panose="020B0604020202020204" pitchFamily="34" charset="0"/>
              <a:buChar char="•"/>
            </a:pPr>
            <a:r>
              <a:rPr lang="en-US" sz="2800" b="1" dirty="0">
                <a:solidFill>
                  <a:schemeClr val="bg1"/>
                </a:solidFill>
              </a:rPr>
              <a:t>Public relations and crisis management</a:t>
            </a:r>
          </a:p>
        </p:txBody>
      </p:sp>
    </p:spTree>
    <p:extLst>
      <p:ext uri="{BB962C8B-B14F-4D97-AF65-F5344CB8AC3E}">
        <p14:creationId xmlns:p14="http://schemas.microsoft.com/office/powerpoint/2010/main" val="212278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p:txBody>
          <a:bodyPr>
            <a:normAutofit/>
          </a:bodyPr>
          <a:lstStyle/>
          <a:p>
            <a:r>
              <a:rPr lang="en-US" dirty="0"/>
              <a:t>Reference</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 r="4"/>
          <a:stretch/>
        </p:blipFill>
        <p:spPr/>
      </p:pic>
    </p:spTree>
    <p:extLst>
      <p:ext uri="{BB962C8B-B14F-4D97-AF65-F5344CB8AC3E}">
        <p14:creationId xmlns:p14="http://schemas.microsoft.com/office/powerpoint/2010/main" val="1733731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2777F9-9222-7A53-F8E5-C5C26A386A29}"/>
              </a:ext>
            </a:extLst>
          </p:cNvPr>
          <p:cNvPicPr>
            <a:picLocks noChangeAspect="1"/>
          </p:cNvPicPr>
          <p:nvPr/>
        </p:nvPicPr>
        <p:blipFill>
          <a:blip r:embed="rId3"/>
          <a:stretch>
            <a:fillRect/>
          </a:stretch>
        </p:blipFill>
        <p:spPr>
          <a:xfrm>
            <a:off x="0" y="0"/>
            <a:ext cx="12364528" cy="6858000"/>
          </a:xfrm>
          <a:prstGeom prst="rect">
            <a:avLst/>
          </a:prstGeom>
        </p:spPr>
      </p:pic>
      <p:sp>
        <p:nvSpPr>
          <p:cNvPr id="7" name="TextBox 6">
            <a:extLst>
              <a:ext uri="{FF2B5EF4-FFF2-40B4-BE49-F238E27FC236}">
                <a16:creationId xmlns:a16="http://schemas.microsoft.com/office/drawing/2014/main" id="{C7EE64C6-2AFE-A500-AE1A-73E872960142}"/>
              </a:ext>
            </a:extLst>
          </p:cNvPr>
          <p:cNvSpPr txBox="1"/>
          <p:nvPr/>
        </p:nvSpPr>
        <p:spPr>
          <a:xfrm>
            <a:off x="4245432" y="513189"/>
            <a:ext cx="6159260" cy="1015663"/>
          </a:xfrm>
          <a:prstGeom prst="rect">
            <a:avLst/>
          </a:prstGeom>
          <a:noFill/>
        </p:spPr>
        <p:txBody>
          <a:bodyPr wrap="square">
            <a:spAutoFit/>
          </a:bodyPr>
          <a:lstStyle/>
          <a:p>
            <a:r>
              <a:rPr lang="en-US" sz="6000" b="1" dirty="0">
                <a:solidFill>
                  <a:srgbClr val="FFEEB9"/>
                </a:solidFill>
                <a:latin typeface="Times New Roman" panose="02020603050405020304" pitchFamily="18" charset="0"/>
                <a:cs typeface="Times New Roman" panose="02020603050405020304" pitchFamily="18" charset="0"/>
              </a:rPr>
              <a:t>Reference</a:t>
            </a:r>
            <a:r>
              <a:rPr lang="en-US" sz="4800" b="1" dirty="0">
                <a:solidFill>
                  <a:srgbClr val="FFEEB9"/>
                </a:solidFill>
                <a:latin typeface="Times New Roman" panose="02020603050405020304" pitchFamily="18" charset="0"/>
                <a:cs typeface="Times New Roman" panose="02020603050405020304" pitchFamily="18" charset="0"/>
              </a:rPr>
              <a:t>:</a:t>
            </a:r>
            <a:endParaRPr lang="en-US" sz="4800" b="1" dirty="0">
              <a:solidFill>
                <a:srgbClr val="FFEEB9"/>
              </a:solidFill>
            </a:endParaRPr>
          </a:p>
        </p:txBody>
      </p:sp>
    </p:spTree>
    <p:extLst>
      <p:ext uri="{BB962C8B-B14F-4D97-AF65-F5344CB8AC3E}">
        <p14:creationId xmlns:p14="http://schemas.microsoft.com/office/powerpoint/2010/main" val="3194429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oad with lights on it at night&#10;&#10;Description automatically generated">
            <a:extLst>
              <a:ext uri="{FF2B5EF4-FFF2-40B4-BE49-F238E27FC236}">
                <a16:creationId xmlns:a16="http://schemas.microsoft.com/office/drawing/2014/main" id="{CFF03152-88A8-EA6C-90DE-8B5B9BC65DCA}"/>
              </a:ext>
            </a:extLst>
          </p:cNvPr>
          <p:cNvPicPr>
            <a:picLocks noChangeAspect="1"/>
          </p:cNvPicPr>
          <p:nvPr/>
        </p:nvPicPr>
        <p:blipFill>
          <a:blip r:embed="rId3"/>
          <a:stretch>
            <a:fillRect/>
          </a:stretch>
        </p:blipFill>
        <p:spPr>
          <a:xfrm>
            <a:off x="-1" y="2069"/>
            <a:ext cx="12192001" cy="6855931"/>
          </a:xfrm>
          <a:prstGeom prst="rect">
            <a:avLst/>
          </a:prstGeom>
        </p:spPr>
      </p:pic>
      <p:sp>
        <p:nvSpPr>
          <p:cNvPr id="9" name="TextBox 8">
            <a:extLst>
              <a:ext uri="{FF2B5EF4-FFF2-40B4-BE49-F238E27FC236}">
                <a16:creationId xmlns:a16="http://schemas.microsoft.com/office/drawing/2014/main" id="{E7DC77BC-F1C8-70CE-096D-3CB4632FEA27}"/>
              </a:ext>
            </a:extLst>
          </p:cNvPr>
          <p:cNvSpPr txBox="1"/>
          <p:nvPr/>
        </p:nvSpPr>
        <p:spPr>
          <a:xfrm>
            <a:off x="4728883" y="1644133"/>
            <a:ext cx="6158752" cy="1015663"/>
          </a:xfrm>
          <a:prstGeom prst="rect">
            <a:avLst/>
          </a:prstGeom>
          <a:noFill/>
        </p:spPr>
        <p:txBody>
          <a:bodyPr wrap="square">
            <a:spAutoFit/>
          </a:bodyPr>
          <a:lstStyle/>
          <a:p>
            <a:r>
              <a:rPr lang="en-US" sz="6000" b="1" dirty="0">
                <a:solidFill>
                  <a:schemeClr val="bg1"/>
                </a:solidFill>
              </a:rPr>
              <a:t>Reference</a:t>
            </a:r>
            <a:endParaRPr lang="en-US" sz="6000" dirty="0">
              <a:solidFill>
                <a:schemeClr val="bg1"/>
              </a:solidFill>
            </a:endParaRPr>
          </a:p>
        </p:txBody>
      </p:sp>
    </p:spTree>
    <p:extLst>
      <p:ext uri="{BB962C8B-B14F-4D97-AF65-F5344CB8AC3E}">
        <p14:creationId xmlns:p14="http://schemas.microsoft.com/office/powerpoint/2010/main" val="23996416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7430047-A394-B609-9389-E0E61B916BCA}"/>
              </a:ext>
            </a:extLst>
          </p:cNvPr>
          <p:cNvSpPr>
            <a:spLocks/>
          </p:cNvSpPr>
          <p:nvPr/>
        </p:nvSpPr>
        <p:spPr>
          <a:xfrm>
            <a:off x="1280161" y="2777067"/>
            <a:ext cx="4663440" cy="3550581"/>
          </a:xfrm>
          <a:prstGeom prst="rect">
            <a:avLst/>
          </a:prstGeom>
        </p:spPr>
        <p:txBody>
          <a:bodyPr/>
          <a:lstStyle/>
          <a:p>
            <a:endParaRPr lang="en-US"/>
          </a:p>
        </p:txBody>
      </p:sp>
      <p:sp>
        <p:nvSpPr>
          <p:cNvPr id="11" name="Picture Placeholder 10">
            <a:extLst>
              <a:ext uri="{FF2B5EF4-FFF2-40B4-BE49-F238E27FC236}">
                <a16:creationId xmlns:a16="http://schemas.microsoft.com/office/drawing/2014/main" id="{47CC20AE-C73D-1CD4-63FA-B220F6F9BAC1}"/>
              </a:ext>
            </a:extLst>
          </p:cNvPr>
          <p:cNvSpPr>
            <a:spLocks/>
          </p:cNvSpPr>
          <p:nvPr/>
        </p:nvSpPr>
        <p:spPr>
          <a:xfrm>
            <a:off x="6695553" y="301752"/>
            <a:ext cx="5221224" cy="6263640"/>
          </a:xfrm>
          <a:prstGeom prst="rect">
            <a:avLst/>
          </a:prstGeom>
        </p:spPr>
        <p:txBody>
          <a:bodyPr/>
          <a:lstStyle/>
          <a:p>
            <a:endParaRPr lang="en-US"/>
          </a:p>
        </p:txBody>
      </p:sp>
      <p:pic>
        <p:nvPicPr>
          <p:cNvPr id="4" name="Picture 3">
            <a:extLst>
              <a:ext uri="{FF2B5EF4-FFF2-40B4-BE49-F238E27FC236}">
                <a16:creationId xmlns:a16="http://schemas.microsoft.com/office/drawing/2014/main" id="{E8046D94-C5CC-3A45-30CB-F95B0E9D6672}"/>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DF2A4E38-A90E-3392-543D-374159A33F7E}"/>
              </a:ext>
            </a:extLst>
          </p:cNvPr>
          <p:cNvSpPr txBox="1"/>
          <p:nvPr/>
        </p:nvSpPr>
        <p:spPr>
          <a:xfrm>
            <a:off x="2411945" y="372870"/>
            <a:ext cx="8567216" cy="1015663"/>
          </a:xfrm>
          <a:prstGeom prst="rect">
            <a:avLst/>
          </a:prstGeom>
          <a:noFill/>
        </p:spPr>
        <p:txBody>
          <a:bodyPr wrap="square">
            <a:spAutoFit/>
          </a:bodyPr>
          <a:lstStyle/>
          <a:p>
            <a:r>
              <a:rPr lang="en-US" sz="6000" b="1" dirty="0">
                <a:solidFill>
                  <a:srgbClr val="C00000"/>
                </a:solidFill>
              </a:rPr>
              <a:t>Negative Implications</a:t>
            </a:r>
            <a:endParaRPr lang="en-US" sz="6000" dirty="0">
              <a:solidFill>
                <a:srgbClr val="C00000"/>
              </a:solidFill>
            </a:endParaRPr>
          </a:p>
        </p:txBody>
      </p:sp>
    </p:spTree>
    <p:extLst>
      <p:ext uri="{BB962C8B-B14F-4D97-AF65-F5344CB8AC3E}">
        <p14:creationId xmlns:p14="http://schemas.microsoft.com/office/powerpoint/2010/main" val="2365040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7430047-A394-B609-9389-E0E61B916BCA}"/>
              </a:ext>
            </a:extLst>
          </p:cNvPr>
          <p:cNvSpPr>
            <a:spLocks/>
          </p:cNvSpPr>
          <p:nvPr/>
        </p:nvSpPr>
        <p:spPr>
          <a:xfrm>
            <a:off x="1280161" y="2777067"/>
            <a:ext cx="4663440" cy="3550581"/>
          </a:xfrm>
          <a:prstGeom prst="rect">
            <a:avLst/>
          </a:prstGeom>
        </p:spPr>
        <p:txBody>
          <a:bodyPr/>
          <a:lstStyle/>
          <a:p>
            <a:endParaRPr lang="en-US"/>
          </a:p>
        </p:txBody>
      </p:sp>
      <p:sp>
        <p:nvSpPr>
          <p:cNvPr id="11" name="Picture Placeholder 10">
            <a:extLst>
              <a:ext uri="{FF2B5EF4-FFF2-40B4-BE49-F238E27FC236}">
                <a16:creationId xmlns:a16="http://schemas.microsoft.com/office/drawing/2014/main" id="{47CC20AE-C73D-1CD4-63FA-B220F6F9BAC1}"/>
              </a:ext>
            </a:extLst>
          </p:cNvPr>
          <p:cNvSpPr>
            <a:spLocks/>
          </p:cNvSpPr>
          <p:nvPr/>
        </p:nvSpPr>
        <p:spPr>
          <a:xfrm>
            <a:off x="6695553" y="301752"/>
            <a:ext cx="5221224" cy="6263640"/>
          </a:xfrm>
          <a:prstGeom prst="rect">
            <a:avLst/>
          </a:prstGeom>
        </p:spPr>
        <p:txBody>
          <a:bodyPr/>
          <a:lstStyle/>
          <a:p>
            <a:endParaRPr lang="en-US"/>
          </a:p>
        </p:txBody>
      </p:sp>
      <p:pic>
        <p:nvPicPr>
          <p:cNvPr id="5" name="Picture 4">
            <a:extLst>
              <a:ext uri="{FF2B5EF4-FFF2-40B4-BE49-F238E27FC236}">
                <a16:creationId xmlns:a16="http://schemas.microsoft.com/office/drawing/2014/main" id="{03565E57-6F0E-6CCE-E82F-483FB61E540F}"/>
              </a:ext>
            </a:extLst>
          </p:cNvPr>
          <p:cNvPicPr>
            <a:picLocks noChangeAspect="1"/>
          </p:cNvPicPr>
          <p:nvPr/>
        </p:nvPicPr>
        <p:blipFill>
          <a:blip r:embed="rId3"/>
          <a:stretch>
            <a:fillRect/>
          </a:stretch>
        </p:blipFill>
        <p:spPr>
          <a:xfrm>
            <a:off x="5943602" y="0"/>
            <a:ext cx="6248398" cy="6858000"/>
          </a:xfrm>
          <a:prstGeom prst="rect">
            <a:avLst/>
          </a:prstGeom>
        </p:spPr>
      </p:pic>
      <p:sp>
        <p:nvSpPr>
          <p:cNvPr id="8" name="TextBox 7">
            <a:extLst>
              <a:ext uri="{FF2B5EF4-FFF2-40B4-BE49-F238E27FC236}">
                <a16:creationId xmlns:a16="http://schemas.microsoft.com/office/drawing/2014/main" id="{003639CE-3286-DA35-30F1-8764EC275D39}"/>
              </a:ext>
            </a:extLst>
          </p:cNvPr>
          <p:cNvSpPr txBox="1"/>
          <p:nvPr/>
        </p:nvSpPr>
        <p:spPr>
          <a:xfrm>
            <a:off x="275223" y="247967"/>
            <a:ext cx="9520516" cy="1938992"/>
          </a:xfrm>
          <a:prstGeom prst="rect">
            <a:avLst/>
          </a:prstGeom>
          <a:noFill/>
        </p:spPr>
        <p:txBody>
          <a:bodyPr wrap="square">
            <a:spAutoFit/>
          </a:bodyPr>
          <a:lstStyle/>
          <a:p>
            <a:r>
              <a:rPr lang="en-US" sz="6000" b="1" dirty="0"/>
              <a:t>Strategic Communication </a:t>
            </a:r>
          </a:p>
          <a:p>
            <a:r>
              <a:rPr lang="en-US" sz="6000" b="1" dirty="0"/>
              <a:t>Plan</a:t>
            </a:r>
            <a:endParaRPr lang="en-US" sz="6000" dirty="0"/>
          </a:p>
        </p:txBody>
      </p:sp>
      <p:sp>
        <p:nvSpPr>
          <p:cNvPr id="10" name="TextBox 9">
            <a:extLst>
              <a:ext uri="{FF2B5EF4-FFF2-40B4-BE49-F238E27FC236}">
                <a16:creationId xmlns:a16="http://schemas.microsoft.com/office/drawing/2014/main" id="{3199AEC8-1ECE-6A2E-7482-0C8936C6F594}"/>
              </a:ext>
            </a:extLst>
          </p:cNvPr>
          <p:cNvSpPr txBox="1"/>
          <p:nvPr/>
        </p:nvSpPr>
        <p:spPr>
          <a:xfrm>
            <a:off x="736190" y="3782901"/>
            <a:ext cx="9520516" cy="3108543"/>
          </a:xfrm>
          <a:prstGeom prst="rect">
            <a:avLst/>
          </a:prstGeom>
          <a:noFill/>
        </p:spPr>
        <p:txBody>
          <a:bodyPr wrap="square">
            <a:spAutoFit/>
          </a:bodyPr>
          <a:lstStyle/>
          <a:p>
            <a:r>
              <a:rPr lang="en-US" sz="2800" dirty="0"/>
              <a:t>Key Stakeholders</a:t>
            </a:r>
          </a:p>
          <a:p>
            <a:endParaRPr lang="en-US" sz="2800" dirty="0"/>
          </a:p>
          <a:p>
            <a:r>
              <a:rPr lang="en-US" sz="2800" dirty="0"/>
              <a:t>Communication needs</a:t>
            </a:r>
          </a:p>
          <a:p>
            <a:endParaRPr lang="en-US" sz="2800" dirty="0"/>
          </a:p>
          <a:p>
            <a:r>
              <a:rPr lang="en-US" sz="2800" dirty="0"/>
              <a:t>Mode of communication</a:t>
            </a:r>
          </a:p>
          <a:p>
            <a:endParaRPr lang="en-US" sz="2800" dirty="0"/>
          </a:p>
          <a:p>
            <a:r>
              <a:rPr lang="en-US" sz="2800" dirty="0"/>
              <a:t>Impact on stakeholders</a:t>
            </a:r>
          </a:p>
        </p:txBody>
      </p:sp>
    </p:spTree>
    <p:extLst>
      <p:ext uri="{BB962C8B-B14F-4D97-AF65-F5344CB8AC3E}">
        <p14:creationId xmlns:p14="http://schemas.microsoft.com/office/powerpoint/2010/main" val="3795734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7430047-A394-B609-9389-E0E61B916BCA}"/>
              </a:ext>
            </a:extLst>
          </p:cNvPr>
          <p:cNvSpPr>
            <a:spLocks/>
          </p:cNvSpPr>
          <p:nvPr/>
        </p:nvSpPr>
        <p:spPr>
          <a:xfrm>
            <a:off x="1280161" y="2777067"/>
            <a:ext cx="4663440" cy="3550581"/>
          </a:xfrm>
          <a:prstGeom prst="rect">
            <a:avLst/>
          </a:prstGeom>
        </p:spPr>
        <p:txBody>
          <a:bodyPr/>
          <a:lstStyle/>
          <a:p>
            <a:endParaRPr lang="en-US"/>
          </a:p>
        </p:txBody>
      </p:sp>
      <p:sp>
        <p:nvSpPr>
          <p:cNvPr id="11" name="Picture Placeholder 10">
            <a:extLst>
              <a:ext uri="{FF2B5EF4-FFF2-40B4-BE49-F238E27FC236}">
                <a16:creationId xmlns:a16="http://schemas.microsoft.com/office/drawing/2014/main" id="{47CC20AE-C73D-1CD4-63FA-B220F6F9BAC1}"/>
              </a:ext>
            </a:extLst>
          </p:cNvPr>
          <p:cNvSpPr>
            <a:spLocks/>
          </p:cNvSpPr>
          <p:nvPr/>
        </p:nvSpPr>
        <p:spPr>
          <a:xfrm>
            <a:off x="6695553" y="301752"/>
            <a:ext cx="5221224" cy="6263640"/>
          </a:xfrm>
          <a:prstGeom prst="rect">
            <a:avLst/>
          </a:prstGeom>
        </p:spPr>
        <p:txBody>
          <a:bodyPr/>
          <a:lstStyle/>
          <a:p>
            <a:endParaRPr lang="en-US"/>
          </a:p>
        </p:txBody>
      </p:sp>
      <p:sp>
        <p:nvSpPr>
          <p:cNvPr id="8" name="TextBox 7">
            <a:extLst>
              <a:ext uri="{FF2B5EF4-FFF2-40B4-BE49-F238E27FC236}">
                <a16:creationId xmlns:a16="http://schemas.microsoft.com/office/drawing/2014/main" id="{003639CE-3286-DA35-30F1-8764EC275D39}"/>
              </a:ext>
            </a:extLst>
          </p:cNvPr>
          <p:cNvSpPr txBox="1"/>
          <p:nvPr/>
        </p:nvSpPr>
        <p:spPr>
          <a:xfrm>
            <a:off x="0" y="9144"/>
            <a:ext cx="9520516" cy="2862322"/>
          </a:xfrm>
          <a:prstGeom prst="rect">
            <a:avLst/>
          </a:prstGeom>
          <a:noFill/>
        </p:spPr>
        <p:txBody>
          <a:bodyPr wrap="square">
            <a:spAutoFit/>
          </a:bodyPr>
          <a:lstStyle/>
          <a:p>
            <a:r>
              <a:rPr lang="en-US" sz="6000" b="1" dirty="0"/>
              <a:t>Strategic Communication </a:t>
            </a:r>
          </a:p>
          <a:p>
            <a:r>
              <a:rPr lang="en-US" sz="6000" b="1" dirty="0"/>
              <a:t>Plan(Case Study) Win-lose</a:t>
            </a:r>
            <a:endParaRPr lang="en-US" sz="6000" dirty="0"/>
          </a:p>
        </p:txBody>
      </p:sp>
      <p:pic>
        <p:nvPicPr>
          <p:cNvPr id="3" name="Picture 2">
            <a:extLst>
              <a:ext uri="{FF2B5EF4-FFF2-40B4-BE49-F238E27FC236}">
                <a16:creationId xmlns:a16="http://schemas.microsoft.com/office/drawing/2014/main" id="{D9F66060-20AF-A3D2-44AE-AD2775264C56}"/>
              </a:ext>
            </a:extLst>
          </p:cNvPr>
          <p:cNvPicPr>
            <a:picLocks noChangeAspect="1"/>
          </p:cNvPicPr>
          <p:nvPr/>
        </p:nvPicPr>
        <p:blipFill>
          <a:blip r:embed="rId3"/>
          <a:stretch>
            <a:fillRect/>
          </a:stretch>
        </p:blipFill>
        <p:spPr>
          <a:xfrm>
            <a:off x="0" y="2657475"/>
            <a:ext cx="12192000" cy="4200525"/>
          </a:xfrm>
          <a:prstGeom prst="rect">
            <a:avLst/>
          </a:prstGeom>
        </p:spPr>
      </p:pic>
      <p:sp>
        <p:nvSpPr>
          <p:cNvPr id="7" name="TextBox 6">
            <a:extLst>
              <a:ext uri="{FF2B5EF4-FFF2-40B4-BE49-F238E27FC236}">
                <a16:creationId xmlns:a16="http://schemas.microsoft.com/office/drawing/2014/main" id="{D8687F00-76C9-CC57-E830-FFD2545B787F}"/>
              </a:ext>
            </a:extLst>
          </p:cNvPr>
          <p:cNvSpPr txBox="1"/>
          <p:nvPr/>
        </p:nvSpPr>
        <p:spPr>
          <a:xfrm>
            <a:off x="188259" y="7368988"/>
            <a:ext cx="5755342" cy="369332"/>
          </a:xfrm>
          <a:prstGeom prst="rect">
            <a:avLst/>
          </a:prstGeom>
          <a:noFill/>
        </p:spPr>
        <p:txBody>
          <a:bodyPr wrap="square" rtlCol="0">
            <a:spAutoFit/>
          </a:bodyPr>
          <a:lstStyle/>
          <a:p>
            <a:r>
              <a:rPr lang="en-US" dirty="0"/>
              <a:t>(Cranfield University, 2009)</a:t>
            </a:r>
          </a:p>
        </p:txBody>
      </p:sp>
    </p:spTree>
    <p:extLst>
      <p:ext uri="{BB962C8B-B14F-4D97-AF65-F5344CB8AC3E}">
        <p14:creationId xmlns:p14="http://schemas.microsoft.com/office/powerpoint/2010/main" val="3872903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7430047-A394-B609-9389-E0E61B916BCA}"/>
              </a:ext>
            </a:extLst>
          </p:cNvPr>
          <p:cNvSpPr>
            <a:spLocks/>
          </p:cNvSpPr>
          <p:nvPr/>
        </p:nvSpPr>
        <p:spPr>
          <a:xfrm>
            <a:off x="1280161" y="2777067"/>
            <a:ext cx="4663440" cy="3550581"/>
          </a:xfrm>
          <a:prstGeom prst="rect">
            <a:avLst/>
          </a:prstGeom>
        </p:spPr>
        <p:txBody>
          <a:bodyPr/>
          <a:lstStyle/>
          <a:p>
            <a:endParaRPr lang="en-US"/>
          </a:p>
        </p:txBody>
      </p:sp>
      <p:sp>
        <p:nvSpPr>
          <p:cNvPr id="11" name="Picture Placeholder 10">
            <a:extLst>
              <a:ext uri="{FF2B5EF4-FFF2-40B4-BE49-F238E27FC236}">
                <a16:creationId xmlns:a16="http://schemas.microsoft.com/office/drawing/2014/main" id="{47CC20AE-C73D-1CD4-63FA-B220F6F9BAC1}"/>
              </a:ext>
            </a:extLst>
          </p:cNvPr>
          <p:cNvSpPr>
            <a:spLocks/>
          </p:cNvSpPr>
          <p:nvPr/>
        </p:nvSpPr>
        <p:spPr>
          <a:xfrm>
            <a:off x="6695553" y="301752"/>
            <a:ext cx="5221224" cy="6263640"/>
          </a:xfrm>
          <a:prstGeom prst="rect">
            <a:avLst/>
          </a:prstGeom>
        </p:spPr>
        <p:txBody>
          <a:bodyPr/>
          <a:lstStyle/>
          <a:p>
            <a:endParaRPr lang="en-US"/>
          </a:p>
        </p:txBody>
      </p:sp>
      <p:sp>
        <p:nvSpPr>
          <p:cNvPr id="8" name="TextBox 7">
            <a:extLst>
              <a:ext uri="{FF2B5EF4-FFF2-40B4-BE49-F238E27FC236}">
                <a16:creationId xmlns:a16="http://schemas.microsoft.com/office/drawing/2014/main" id="{003639CE-3286-DA35-30F1-8764EC275D39}"/>
              </a:ext>
            </a:extLst>
          </p:cNvPr>
          <p:cNvSpPr txBox="1"/>
          <p:nvPr/>
        </p:nvSpPr>
        <p:spPr>
          <a:xfrm>
            <a:off x="275223" y="9145"/>
            <a:ext cx="9520516" cy="1200329"/>
          </a:xfrm>
          <a:prstGeom prst="rect">
            <a:avLst/>
          </a:prstGeom>
          <a:noFill/>
        </p:spPr>
        <p:txBody>
          <a:bodyPr wrap="square">
            <a:spAutoFit/>
          </a:bodyPr>
          <a:lstStyle/>
          <a:p>
            <a:r>
              <a:rPr lang="en-US" sz="3600" b="1" dirty="0"/>
              <a:t>Strategic Communication </a:t>
            </a:r>
          </a:p>
          <a:p>
            <a:r>
              <a:rPr lang="en-US" sz="3600" b="1" dirty="0"/>
              <a:t>Plan(Case Study) Win-Win</a:t>
            </a:r>
            <a:endParaRPr lang="en-US" sz="3600" dirty="0"/>
          </a:p>
        </p:txBody>
      </p:sp>
      <p:pic>
        <p:nvPicPr>
          <p:cNvPr id="6" name="Picture 5">
            <a:extLst>
              <a:ext uri="{FF2B5EF4-FFF2-40B4-BE49-F238E27FC236}">
                <a16:creationId xmlns:a16="http://schemas.microsoft.com/office/drawing/2014/main" id="{C05B622F-AD50-1D0A-0A41-C765A3860C55}"/>
              </a:ext>
            </a:extLst>
          </p:cNvPr>
          <p:cNvPicPr>
            <a:picLocks noChangeAspect="1"/>
          </p:cNvPicPr>
          <p:nvPr/>
        </p:nvPicPr>
        <p:blipFill>
          <a:blip r:embed="rId3"/>
          <a:stretch>
            <a:fillRect/>
          </a:stretch>
        </p:blipFill>
        <p:spPr>
          <a:xfrm>
            <a:off x="537882" y="1502082"/>
            <a:ext cx="11378895" cy="5355918"/>
          </a:xfrm>
          <a:prstGeom prst="rect">
            <a:avLst/>
          </a:prstGeom>
        </p:spPr>
      </p:pic>
      <p:sp>
        <p:nvSpPr>
          <p:cNvPr id="4" name="TextBox 3">
            <a:extLst>
              <a:ext uri="{FF2B5EF4-FFF2-40B4-BE49-F238E27FC236}">
                <a16:creationId xmlns:a16="http://schemas.microsoft.com/office/drawing/2014/main" id="{F68F05D1-0900-EEB0-F46F-F0B230C5BE53}"/>
              </a:ext>
            </a:extLst>
          </p:cNvPr>
          <p:cNvSpPr txBox="1"/>
          <p:nvPr/>
        </p:nvSpPr>
        <p:spPr>
          <a:xfrm>
            <a:off x="188259" y="7368988"/>
            <a:ext cx="5755342" cy="369332"/>
          </a:xfrm>
          <a:prstGeom prst="rect">
            <a:avLst/>
          </a:prstGeom>
          <a:noFill/>
        </p:spPr>
        <p:txBody>
          <a:bodyPr wrap="square" rtlCol="0">
            <a:spAutoFit/>
          </a:bodyPr>
          <a:lstStyle/>
          <a:p>
            <a:r>
              <a:rPr lang="en-US" dirty="0"/>
              <a:t>(Cranfield University, 2009)</a:t>
            </a:r>
          </a:p>
        </p:txBody>
      </p:sp>
    </p:spTree>
    <p:extLst>
      <p:ext uri="{BB962C8B-B14F-4D97-AF65-F5344CB8AC3E}">
        <p14:creationId xmlns:p14="http://schemas.microsoft.com/office/powerpoint/2010/main" val="4147822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95AF50-F578-ADD6-5C99-76F402BF7F8C}"/>
              </a:ext>
            </a:extLst>
          </p:cNvPr>
          <p:cNvPicPr>
            <a:picLocks noChangeAspect="1"/>
          </p:cNvPicPr>
          <p:nvPr/>
        </p:nvPicPr>
        <p:blipFill>
          <a:blip r:embed="rId3"/>
          <a:stretch>
            <a:fillRect/>
          </a:stretch>
        </p:blipFill>
        <p:spPr>
          <a:xfrm>
            <a:off x="0" y="1"/>
            <a:ext cx="12192000" cy="6858000"/>
          </a:xfrm>
          <a:prstGeom prst="rect">
            <a:avLst/>
          </a:prstGeom>
        </p:spPr>
      </p:pic>
    </p:spTree>
    <p:extLst>
      <p:ext uri="{BB962C8B-B14F-4D97-AF65-F5344CB8AC3E}">
        <p14:creationId xmlns:p14="http://schemas.microsoft.com/office/powerpoint/2010/main" val="3461356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7430047-A394-B609-9389-E0E61B916BCA}"/>
              </a:ext>
            </a:extLst>
          </p:cNvPr>
          <p:cNvSpPr>
            <a:spLocks/>
          </p:cNvSpPr>
          <p:nvPr/>
        </p:nvSpPr>
        <p:spPr>
          <a:xfrm>
            <a:off x="1280161" y="2777067"/>
            <a:ext cx="4663440" cy="3550581"/>
          </a:xfrm>
          <a:prstGeom prst="rect">
            <a:avLst/>
          </a:prstGeom>
        </p:spPr>
        <p:txBody>
          <a:bodyPr/>
          <a:lstStyle/>
          <a:p>
            <a:endParaRPr lang="en-US"/>
          </a:p>
        </p:txBody>
      </p:sp>
      <p:sp>
        <p:nvSpPr>
          <p:cNvPr id="11" name="Picture Placeholder 10">
            <a:extLst>
              <a:ext uri="{FF2B5EF4-FFF2-40B4-BE49-F238E27FC236}">
                <a16:creationId xmlns:a16="http://schemas.microsoft.com/office/drawing/2014/main" id="{47CC20AE-C73D-1CD4-63FA-B220F6F9BAC1}"/>
              </a:ext>
            </a:extLst>
          </p:cNvPr>
          <p:cNvSpPr>
            <a:spLocks/>
          </p:cNvSpPr>
          <p:nvPr/>
        </p:nvSpPr>
        <p:spPr>
          <a:xfrm>
            <a:off x="6695553" y="301752"/>
            <a:ext cx="5221224" cy="6263640"/>
          </a:xfrm>
          <a:prstGeom prst="rect">
            <a:avLst/>
          </a:prstGeom>
        </p:spPr>
        <p:txBody>
          <a:bodyPr/>
          <a:lstStyle/>
          <a:p>
            <a:endParaRPr lang="en-US"/>
          </a:p>
        </p:txBody>
      </p:sp>
      <p:pic>
        <p:nvPicPr>
          <p:cNvPr id="2" name="Picture 1" descr="A person and person sitting in chairs in a room&#10;&#10;Description automatically generated">
            <a:extLst>
              <a:ext uri="{FF2B5EF4-FFF2-40B4-BE49-F238E27FC236}">
                <a16:creationId xmlns:a16="http://schemas.microsoft.com/office/drawing/2014/main" id="{FB69F66D-DFAE-EA8E-7A54-B69FC7F12AFF}"/>
              </a:ext>
            </a:extLst>
          </p:cNvPr>
          <p:cNvPicPr>
            <a:picLocks noChangeAspect="1"/>
          </p:cNvPicPr>
          <p:nvPr/>
        </p:nvPicPr>
        <p:blipFill rotWithShape="1">
          <a:blip r:embed="rId3"/>
          <a:srcRect t="632" r="-1" b="-1"/>
          <a:stretch/>
        </p:blipFill>
        <p:spPr>
          <a:xfrm>
            <a:off x="0" y="-34687"/>
            <a:ext cx="12335436" cy="6892687"/>
          </a:xfrm>
          <a:prstGeom prst="rect">
            <a:avLst/>
          </a:prstGeom>
          <a:noFill/>
        </p:spPr>
      </p:pic>
      <p:sp>
        <p:nvSpPr>
          <p:cNvPr id="7" name="TextBox 6">
            <a:extLst>
              <a:ext uri="{FF2B5EF4-FFF2-40B4-BE49-F238E27FC236}">
                <a16:creationId xmlns:a16="http://schemas.microsoft.com/office/drawing/2014/main" id="{DF2A4E38-A90E-3392-543D-374159A33F7E}"/>
              </a:ext>
            </a:extLst>
          </p:cNvPr>
          <p:cNvSpPr txBox="1"/>
          <p:nvPr/>
        </p:nvSpPr>
        <p:spPr>
          <a:xfrm>
            <a:off x="4483582" y="22520"/>
            <a:ext cx="6469810" cy="1015663"/>
          </a:xfrm>
          <a:prstGeom prst="rect">
            <a:avLst/>
          </a:prstGeom>
          <a:noFill/>
        </p:spPr>
        <p:txBody>
          <a:bodyPr wrap="square">
            <a:spAutoFit/>
          </a:bodyPr>
          <a:lstStyle/>
          <a:p>
            <a:r>
              <a:rPr lang="en-US" sz="6000" b="1" dirty="0">
                <a:solidFill>
                  <a:srgbClr val="FFC000"/>
                </a:solidFill>
              </a:rPr>
              <a:t>Employees</a:t>
            </a:r>
            <a:endParaRPr lang="en-US" sz="6000" dirty="0">
              <a:solidFill>
                <a:srgbClr val="FFC000"/>
              </a:solidFill>
            </a:endParaRPr>
          </a:p>
        </p:txBody>
      </p:sp>
      <p:sp>
        <p:nvSpPr>
          <p:cNvPr id="3" name="TextBox 2">
            <a:extLst>
              <a:ext uri="{FF2B5EF4-FFF2-40B4-BE49-F238E27FC236}">
                <a16:creationId xmlns:a16="http://schemas.microsoft.com/office/drawing/2014/main" id="{91D810F3-7FCE-F54A-D846-657E3CA6A3C7}"/>
              </a:ext>
            </a:extLst>
          </p:cNvPr>
          <p:cNvSpPr txBox="1"/>
          <p:nvPr/>
        </p:nvSpPr>
        <p:spPr>
          <a:xfrm>
            <a:off x="275223" y="3124657"/>
            <a:ext cx="8109222" cy="3539430"/>
          </a:xfrm>
          <a:prstGeom prst="rect">
            <a:avLst/>
          </a:prstGeom>
          <a:noFill/>
        </p:spPr>
        <p:txBody>
          <a:bodyPr wrap="square" rtlCol="0">
            <a:spAutoFit/>
          </a:bodyPr>
          <a:lstStyle/>
          <a:p>
            <a:pPr marL="742950" indent="-742950">
              <a:buAutoNum type="arabicPeriod"/>
            </a:pPr>
            <a:r>
              <a:rPr lang="en-US" sz="2800" b="1" dirty="0">
                <a:solidFill>
                  <a:srgbClr val="FFC000"/>
                </a:solidFill>
              </a:rPr>
              <a:t>Specific needs</a:t>
            </a:r>
          </a:p>
          <a:p>
            <a:pPr marL="914400" lvl="1" indent="-457200">
              <a:buFont typeface="Arial" panose="020B0604020202020204" pitchFamily="34" charset="0"/>
              <a:buChar char="•"/>
            </a:pPr>
            <a:r>
              <a:rPr lang="en-US" sz="2800" b="1" dirty="0">
                <a:solidFill>
                  <a:srgbClr val="FFC000"/>
                </a:solidFill>
              </a:rPr>
              <a:t>Training sessions and announcements</a:t>
            </a:r>
          </a:p>
          <a:p>
            <a:pPr marL="914400" lvl="1" indent="-457200">
              <a:buFont typeface="Arial" panose="020B0604020202020204" pitchFamily="34" charset="0"/>
              <a:buChar char="•"/>
            </a:pPr>
            <a:r>
              <a:rPr lang="en-US" sz="2800" b="1" dirty="0">
                <a:solidFill>
                  <a:srgbClr val="FFC000"/>
                </a:solidFill>
              </a:rPr>
              <a:t>Emails</a:t>
            </a:r>
          </a:p>
          <a:p>
            <a:pPr marL="914400" lvl="1" indent="-457200">
              <a:buFont typeface="Arial" panose="020B0604020202020204" pitchFamily="34" charset="0"/>
              <a:buChar char="•"/>
            </a:pPr>
            <a:r>
              <a:rPr lang="en-US" sz="2800" b="1" dirty="0">
                <a:solidFill>
                  <a:srgbClr val="FFC000"/>
                </a:solidFill>
              </a:rPr>
              <a:t>Internal memos</a:t>
            </a:r>
          </a:p>
          <a:p>
            <a:endParaRPr lang="en-US" sz="2800" b="1" dirty="0">
              <a:solidFill>
                <a:srgbClr val="FFC000"/>
              </a:solidFill>
            </a:endParaRPr>
          </a:p>
          <a:p>
            <a:r>
              <a:rPr lang="en-US" sz="2800" b="1" dirty="0">
                <a:solidFill>
                  <a:srgbClr val="FFC000"/>
                </a:solidFill>
              </a:rPr>
              <a:t>2. Preferred communication channels</a:t>
            </a:r>
          </a:p>
          <a:p>
            <a:endParaRPr lang="en-US" sz="2800" b="1" dirty="0">
              <a:solidFill>
                <a:srgbClr val="FFC000"/>
              </a:solidFill>
            </a:endParaRPr>
          </a:p>
          <a:p>
            <a:r>
              <a:rPr lang="en-US" sz="2800" b="1" dirty="0">
                <a:solidFill>
                  <a:srgbClr val="FFC000"/>
                </a:solidFill>
              </a:rPr>
              <a:t>3. Expected impact of reopening</a:t>
            </a:r>
          </a:p>
        </p:txBody>
      </p:sp>
    </p:spTree>
    <p:extLst>
      <p:ext uri="{BB962C8B-B14F-4D97-AF65-F5344CB8AC3E}">
        <p14:creationId xmlns:p14="http://schemas.microsoft.com/office/powerpoint/2010/main" val="2956985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71</TotalTime>
  <Words>7407</Words>
  <Application>Microsoft Office PowerPoint</Application>
  <PresentationFormat>Widescreen</PresentationFormat>
  <Paragraphs>487</Paragraphs>
  <Slides>36</Slides>
  <Notes>36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Aptos</vt:lpstr>
      <vt:lpstr>Aptos Display</vt:lpstr>
      <vt:lpstr>Arial</vt:lpstr>
      <vt:lpstr>Calibri</vt:lpstr>
      <vt:lpstr>Calibri Light</vt:lpstr>
      <vt:lpstr>Lato</vt:lpstr>
      <vt:lpstr>Lexend Deca</vt:lpstr>
      <vt:lpstr>Poppins</vt:lpstr>
      <vt:lpstr>Roboto</vt:lpstr>
      <vt:lpstr>Söhne</vt:lpstr>
      <vt:lpstr>Source Sans Pro</vt:lpstr>
      <vt:lpstr>Times New Roman</vt:lpstr>
      <vt:lpstr>Office Theme</vt:lpstr>
      <vt:lpstr>Overview</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Methods for Consumer Research</vt:lpstr>
      <vt:lpstr>Traditional Marketing methods</vt:lpstr>
      <vt:lpstr>Digital Marketing Methods:  1. Email  2. Social media  3.Influencer marketing</vt:lpstr>
      <vt:lpstr>Traditional and Digital Marketing to optimize brands</vt:lpstr>
      <vt:lpstr>Traditional and Digital Marketing to Optimize brands cont’d</vt:lpstr>
      <vt:lpstr>Crisis management strategies</vt:lpstr>
      <vt:lpstr>Legal and Ethical Issues</vt:lpstr>
      <vt:lpstr>Legal and Ethical Issues(training and accountability)</vt:lpstr>
      <vt:lpstr>Agenda</vt:lpstr>
      <vt:lpstr>Introduction</vt:lpstr>
      <vt:lpstr>Marketing Strategies Overview</vt:lpstr>
      <vt:lpstr>Increase Brand Awareness</vt:lpstr>
      <vt:lpstr>KPI Identification  hods for</vt:lpstr>
      <vt:lpstr>Monitoring Results  methods for KPIs</vt:lpstr>
      <vt:lpstr>Feedback Loops</vt:lpstr>
      <vt:lpstr>Reporting</vt:lpstr>
      <vt:lpstr>Continuous Improvement Process</vt:lpstr>
      <vt:lpstr>PowerPoint Presentation</vt:lpstr>
      <vt:lpstr>Reference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osibogun</dc:creator>
  <cp:lastModifiedBy>james osibogun</cp:lastModifiedBy>
  <cp:revision>26</cp:revision>
  <dcterms:created xsi:type="dcterms:W3CDTF">2024-04-29T02:01:22Z</dcterms:created>
  <dcterms:modified xsi:type="dcterms:W3CDTF">2024-04-29T03:12:24Z</dcterms:modified>
</cp:coreProperties>
</file>